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2"/>
  </p:notesMasterIdLst>
  <p:sldIdLst>
    <p:sldId id="263" r:id="rId2"/>
    <p:sldId id="262" r:id="rId3"/>
    <p:sldId id="264" r:id="rId4"/>
    <p:sldId id="290" r:id="rId5"/>
    <p:sldId id="265" r:id="rId6"/>
    <p:sldId id="266" r:id="rId7"/>
    <p:sldId id="269" r:id="rId8"/>
    <p:sldId id="270" r:id="rId9"/>
    <p:sldId id="272" r:id="rId10"/>
    <p:sldId id="289" r:id="rId11"/>
    <p:sldId id="273" r:id="rId12"/>
    <p:sldId id="274" r:id="rId13"/>
    <p:sldId id="282" r:id="rId14"/>
    <p:sldId id="283" r:id="rId15"/>
    <p:sldId id="284" r:id="rId16"/>
    <p:sldId id="285" r:id="rId17"/>
    <p:sldId id="286" r:id="rId18"/>
    <p:sldId id="279" r:id="rId19"/>
    <p:sldId id="291" r:id="rId20"/>
    <p:sldId id="292" r:id="rId21"/>
    <p:sldId id="293" r:id="rId22"/>
    <p:sldId id="294" r:id="rId23"/>
    <p:sldId id="295" r:id="rId24"/>
    <p:sldId id="280" r:id="rId25"/>
    <p:sldId id="297" r:id="rId26"/>
    <p:sldId id="296" r:id="rId27"/>
    <p:sldId id="298" r:id="rId28"/>
    <p:sldId id="299" r:id="rId29"/>
    <p:sldId id="300" r:id="rId30"/>
    <p:sldId id="301" r:id="rId31"/>
    <p:sldId id="302" r:id="rId32"/>
    <p:sldId id="303" r:id="rId33"/>
    <p:sldId id="281" r:id="rId34"/>
    <p:sldId id="304" r:id="rId35"/>
    <p:sldId id="305" r:id="rId36"/>
    <p:sldId id="306" r:id="rId37"/>
    <p:sldId id="275" r:id="rId38"/>
    <p:sldId id="307" r:id="rId39"/>
    <p:sldId id="308" r:id="rId40"/>
    <p:sldId id="277" r:id="rId41"/>
  </p:sldIdLst>
  <p:sldSz cx="12192000" cy="6858000"/>
  <p:notesSz cx="1522413" cy="2819400"/>
  <p:defaultTextStyle>
    <a:defPPr>
      <a:defRPr lang="de-DE"/>
    </a:defPPr>
    <a:lvl1pPr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1pPr>
    <a:lvl2pPr marL="4572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2pPr>
    <a:lvl3pPr marL="9144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3pPr>
    <a:lvl4pPr marL="13716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4pPr>
    <a:lvl5pPr marL="18288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5pPr>
    <a:lvl6pPr marL="2286000" algn="l" defTabSz="914400" rtl="0" eaLnBrk="1" latinLnBrk="0" hangingPunct="1">
      <a:defRPr kern="1200">
        <a:solidFill>
          <a:srgbClr val="4D4D4D"/>
        </a:solidFill>
        <a:latin typeface="Arial" charset="0"/>
        <a:ea typeface="+mn-ea"/>
        <a:cs typeface="+mn-cs"/>
      </a:defRPr>
    </a:lvl6pPr>
    <a:lvl7pPr marL="2743200" algn="l" defTabSz="914400" rtl="0" eaLnBrk="1" latinLnBrk="0" hangingPunct="1">
      <a:defRPr kern="1200">
        <a:solidFill>
          <a:srgbClr val="4D4D4D"/>
        </a:solidFill>
        <a:latin typeface="Arial" charset="0"/>
        <a:ea typeface="+mn-ea"/>
        <a:cs typeface="+mn-cs"/>
      </a:defRPr>
    </a:lvl7pPr>
    <a:lvl8pPr marL="3200400" algn="l" defTabSz="914400" rtl="0" eaLnBrk="1" latinLnBrk="0" hangingPunct="1">
      <a:defRPr kern="1200">
        <a:solidFill>
          <a:srgbClr val="4D4D4D"/>
        </a:solidFill>
        <a:latin typeface="Arial" charset="0"/>
        <a:ea typeface="+mn-ea"/>
        <a:cs typeface="+mn-cs"/>
      </a:defRPr>
    </a:lvl8pPr>
    <a:lvl9pPr marL="3657600" algn="l" defTabSz="914400" rtl="0" eaLnBrk="1" latinLnBrk="0" hangingPunct="1">
      <a:defRPr kern="1200">
        <a:solidFill>
          <a:srgbClr val="4D4D4D"/>
        </a:solidFill>
        <a:latin typeface="Arial" charset="0"/>
        <a:ea typeface="+mn-ea"/>
        <a:cs typeface="+mn-cs"/>
      </a:defRPr>
    </a:lvl9pPr>
  </p:defaultTextStyle>
  <p:extLst>
    <p:ext uri="{EFAFB233-063F-42B5-8137-9DF3F51BA10A}">
      <p15:sldGuideLst xmlns:p15="http://schemas.microsoft.com/office/powerpoint/2012/main">
        <p15:guide id="1" orient="horz" pos="3566" userDrawn="1">
          <p15:clr>
            <a:srgbClr val="A4A3A4"/>
          </p15:clr>
        </p15:guide>
        <p15:guide id="2" pos="7679" userDrawn="1">
          <p15:clr>
            <a:srgbClr val="A4A3A4"/>
          </p15:clr>
        </p15:guide>
        <p15:guide id="3" pos="695" userDrawn="1">
          <p15:clr>
            <a:srgbClr val="A4A3A4"/>
          </p15:clr>
        </p15:guide>
      </p15:sldGuideLst>
    </p:ext>
    <p:ext uri="{2D200454-40CA-4A62-9FC3-DE9A4176ACB9}">
      <p15:notesGuideLst xmlns:p15="http://schemas.microsoft.com/office/powerpoint/2012/main">
        <p15:guide id="1" orient="horz" pos="888">
          <p15:clr>
            <a:srgbClr val="A4A3A4"/>
          </p15:clr>
        </p15:guide>
        <p15:guide id="2" pos="4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eting"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A44"/>
    <a:srgbClr val="F39510"/>
    <a:srgbClr val="B6123E"/>
    <a:srgbClr val="285078"/>
    <a:srgbClr val="3C5078"/>
    <a:srgbClr val="003264"/>
    <a:srgbClr val="415575"/>
    <a:srgbClr val="2181C0"/>
    <a:srgbClr val="001E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70627" autoAdjust="0"/>
  </p:normalViewPr>
  <p:slideViewPr>
    <p:cSldViewPr>
      <p:cViewPr varScale="1">
        <p:scale>
          <a:sx n="80" d="100"/>
          <a:sy n="80" d="100"/>
        </p:scale>
        <p:origin x="1152" y="96"/>
      </p:cViewPr>
      <p:guideLst>
        <p:guide orient="horz" pos="3566"/>
        <p:guide pos="7679"/>
        <p:guide pos="695"/>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1" d="100"/>
          <a:sy n="81" d="100"/>
        </p:scale>
        <p:origin x="-2070" y="-84"/>
      </p:cViewPr>
      <p:guideLst>
        <p:guide orient="horz" pos="888"/>
        <p:guide pos="4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bwMode="auto">
          <a:xfrm>
            <a:off x="0" y="0"/>
            <a:ext cx="660400" cy="14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defTabSz="263525">
              <a:spcBef>
                <a:spcPct val="0"/>
              </a:spcBef>
              <a:buClrTx/>
              <a:buFontTx/>
              <a:buNone/>
              <a:defRPr sz="300">
                <a:solidFill>
                  <a:schemeClr val="tx1"/>
                </a:solidFill>
              </a:defRPr>
            </a:lvl1pPr>
          </a:lstStyle>
          <a:p>
            <a:endParaRPr lang="de-DE" dirty="0"/>
          </a:p>
        </p:txBody>
      </p:sp>
      <p:sp>
        <p:nvSpPr>
          <p:cNvPr id="220163" name="Rectangle 3"/>
          <p:cNvSpPr>
            <a:spLocks noGrp="1" noChangeArrowheads="1"/>
          </p:cNvSpPr>
          <p:nvPr>
            <p:ph type="dt" idx="1"/>
          </p:nvPr>
        </p:nvSpPr>
        <p:spPr bwMode="auto">
          <a:xfrm>
            <a:off x="862013" y="0"/>
            <a:ext cx="660400" cy="14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algn="r" defTabSz="263525">
              <a:spcBef>
                <a:spcPct val="0"/>
              </a:spcBef>
              <a:buClrTx/>
              <a:buFontTx/>
              <a:buNone/>
              <a:defRPr sz="300">
                <a:solidFill>
                  <a:schemeClr val="tx1"/>
                </a:solidFill>
              </a:defRPr>
            </a:lvl1pPr>
          </a:lstStyle>
          <a:p>
            <a:endParaRPr lang="de-DE" dirty="0"/>
          </a:p>
        </p:txBody>
      </p:sp>
      <p:sp>
        <p:nvSpPr>
          <p:cNvPr id="220164" name="Rectangle 4"/>
          <p:cNvSpPr>
            <a:spLocks noGrp="1" noRot="1" noChangeAspect="1" noChangeArrowheads="1" noTextEdit="1"/>
          </p:cNvSpPr>
          <p:nvPr>
            <p:ph type="sldImg" idx="2"/>
          </p:nvPr>
        </p:nvSpPr>
        <p:spPr bwMode="auto">
          <a:xfrm>
            <a:off x="-177800" y="211138"/>
            <a:ext cx="1879600" cy="1057275"/>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20165" name="Rectangle 5"/>
          <p:cNvSpPr>
            <a:spLocks noGrp="1" noChangeArrowheads="1"/>
          </p:cNvSpPr>
          <p:nvPr>
            <p:ph type="body" sz="quarter" idx="3"/>
          </p:nvPr>
        </p:nvSpPr>
        <p:spPr bwMode="auto">
          <a:xfrm>
            <a:off x="152400" y="1339850"/>
            <a:ext cx="1217613" cy="1268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220166" name="Rectangle 6"/>
          <p:cNvSpPr>
            <a:spLocks noGrp="1" noChangeArrowheads="1"/>
          </p:cNvSpPr>
          <p:nvPr>
            <p:ph type="ftr" sz="quarter" idx="4"/>
          </p:nvPr>
        </p:nvSpPr>
        <p:spPr bwMode="auto">
          <a:xfrm>
            <a:off x="0" y="2678113"/>
            <a:ext cx="660400" cy="141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defTabSz="263525">
              <a:spcBef>
                <a:spcPct val="0"/>
              </a:spcBef>
              <a:buClrTx/>
              <a:buFontTx/>
              <a:buNone/>
              <a:defRPr sz="300">
                <a:solidFill>
                  <a:schemeClr val="tx1"/>
                </a:solidFill>
              </a:defRPr>
            </a:lvl1pPr>
          </a:lstStyle>
          <a:p>
            <a:endParaRPr lang="de-DE" dirty="0"/>
          </a:p>
        </p:txBody>
      </p:sp>
      <p:sp>
        <p:nvSpPr>
          <p:cNvPr id="220167" name="Rectangle 7"/>
          <p:cNvSpPr>
            <a:spLocks noGrp="1" noChangeArrowheads="1"/>
          </p:cNvSpPr>
          <p:nvPr>
            <p:ph type="sldNum" sz="quarter" idx="5"/>
          </p:nvPr>
        </p:nvSpPr>
        <p:spPr bwMode="auto">
          <a:xfrm>
            <a:off x="862013" y="2678113"/>
            <a:ext cx="660400" cy="141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algn="r" defTabSz="263525">
              <a:spcBef>
                <a:spcPct val="0"/>
              </a:spcBef>
              <a:buClrTx/>
              <a:buFontTx/>
              <a:buNone/>
              <a:defRPr sz="300">
                <a:solidFill>
                  <a:schemeClr val="tx1"/>
                </a:solidFill>
              </a:defRPr>
            </a:lvl1pPr>
          </a:lstStyle>
          <a:p>
            <a:fld id="{C045881A-AB05-4172-8CB2-6636B1E2BADA}" type="slidenum">
              <a:rPr lang="de-DE"/>
              <a:pPr/>
              <a:t>‹#›</a:t>
            </a:fld>
            <a:endParaRPr lang="de-DE" dirty="0"/>
          </a:p>
        </p:txBody>
      </p:sp>
    </p:spTree>
    <p:extLst>
      <p:ext uri="{BB962C8B-B14F-4D97-AF65-F5344CB8AC3E}">
        <p14:creationId xmlns:p14="http://schemas.microsoft.com/office/powerpoint/2010/main" val="23830293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claim to have compared spiking to (GLOBAL) normal force fluctuations and to have found no relationship between neuronal responses &amp; that trace</a:t>
            </a:r>
          </a:p>
        </p:txBody>
      </p:sp>
      <p:sp>
        <p:nvSpPr>
          <p:cNvPr id="4" name="Slide Number Placeholder 3"/>
          <p:cNvSpPr>
            <a:spLocks noGrp="1"/>
          </p:cNvSpPr>
          <p:nvPr>
            <p:ph type="sldNum" sz="quarter" idx="5"/>
          </p:nvPr>
        </p:nvSpPr>
        <p:spPr/>
        <p:txBody>
          <a:bodyPr/>
          <a:lstStyle/>
          <a:p>
            <a:fld id="{C045881A-AB05-4172-8CB2-6636B1E2BADA}" type="slidenum">
              <a:rPr lang="de-DE" smtClean="0"/>
              <a:pPr/>
              <a:t>23</a:t>
            </a:fld>
            <a:endParaRPr lang="de-DE"/>
          </a:p>
        </p:txBody>
      </p:sp>
    </p:spTree>
    <p:extLst>
      <p:ext uri="{BB962C8B-B14F-4D97-AF65-F5344CB8AC3E}">
        <p14:creationId xmlns:p14="http://schemas.microsoft.com/office/powerpoint/2010/main" val="28750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29</a:t>
            </a:fld>
            <a:endParaRPr lang="de-DE"/>
          </a:p>
        </p:txBody>
      </p:sp>
    </p:spTree>
    <p:extLst>
      <p:ext uri="{BB962C8B-B14F-4D97-AF65-F5344CB8AC3E}">
        <p14:creationId xmlns:p14="http://schemas.microsoft.com/office/powerpoint/2010/main" val="288020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also fit cross-validated regression models that show similar patterns as the STAs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that’s what the green points are</a:t>
            </a:r>
          </a:p>
          <a:p>
            <a:r>
              <a:rPr lang="en-US" dirty="0"/>
              <a:t>We’ll get into a similar analysis soon </a:t>
            </a:r>
            <a:r>
              <a:rPr lang="en-US" dirty="0" err="1"/>
              <a:t>enoug</a:t>
            </a:r>
            <a:endParaRPr lang="en-US"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30</a:t>
            </a:fld>
            <a:endParaRPr lang="de-DE"/>
          </a:p>
        </p:txBody>
      </p:sp>
    </p:spTree>
    <p:extLst>
      <p:ext uri="{BB962C8B-B14F-4D97-AF65-F5344CB8AC3E}">
        <p14:creationId xmlns:p14="http://schemas.microsoft.com/office/powerpoint/2010/main" val="1752337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unit</a:t>
            </a:r>
          </a:p>
        </p:txBody>
      </p:sp>
      <p:sp>
        <p:nvSpPr>
          <p:cNvPr id="4" name="Slide Number Placeholder 3"/>
          <p:cNvSpPr>
            <a:spLocks noGrp="1"/>
          </p:cNvSpPr>
          <p:nvPr>
            <p:ph type="sldNum" sz="quarter" idx="5"/>
          </p:nvPr>
        </p:nvSpPr>
        <p:spPr/>
        <p:txBody>
          <a:bodyPr/>
          <a:lstStyle/>
          <a:p>
            <a:fld id="{C045881A-AB05-4172-8CB2-6636B1E2BADA}" type="slidenum">
              <a:rPr lang="de-DE" smtClean="0"/>
              <a:pPr/>
              <a:t>31</a:t>
            </a:fld>
            <a:endParaRPr lang="de-DE"/>
          </a:p>
        </p:txBody>
      </p:sp>
    </p:spTree>
    <p:extLst>
      <p:ext uri="{BB962C8B-B14F-4D97-AF65-F5344CB8AC3E}">
        <p14:creationId xmlns:p14="http://schemas.microsoft.com/office/powerpoint/2010/main" val="284547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because they make a point about incompressibility</a:t>
            </a:r>
          </a:p>
        </p:txBody>
      </p:sp>
      <p:sp>
        <p:nvSpPr>
          <p:cNvPr id="4" name="Slide Number Placeholder 3"/>
          <p:cNvSpPr>
            <a:spLocks noGrp="1"/>
          </p:cNvSpPr>
          <p:nvPr>
            <p:ph type="sldNum" sz="quarter" idx="5"/>
          </p:nvPr>
        </p:nvSpPr>
        <p:spPr/>
        <p:txBody>
          <a:bodyPr/>
          <a:lstStyle/>
          <a:p>
            <a:fld id="{C045881A-AB05-4172-8CB2-6636B1E2BADA}" type="slidenum">
              <a:rPr lang="de-DE" smtClean="0"/>
              <a:pPr/>
              <a:t>35</a:t>
            </a:fld>
            <a:endParaRPr lang="de-DE"/>
          </a:p>
        </p:txBody>
      </p:sp>
    </p:spTree>
    <p:extLst>
      <p:ext uri="{BB962C8B-B14F-4D97-AF65-F5344CB8AC3E}">
        <p14:creationId xmlns:p14="http://schemas.microsoft.com/office/powerpoint/2010/main" val="107562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because they make a point about incompressibility</a:t>
            </a:r>
          </a:p>
        </p:txBody>
      </p:sp>
      <p:sp>
        <p:nvSpPr>
          <p:cNvPr id="4" name="Slide Number Placeholder 3"/>
          <p:cNvSpPr>
            <a:spLocks noGrp="1"/>
          </p:cNvSpPr>
          <p:nvPr>
            <p:ph type="sldNum" sz="quarter" idx="5"/>
          </p:nvPr>
        </p:nvSpPr>
        <p:spPr/>
        <p:txBody>
          <a:bodyPr/>
          <a:lstStyle/>
          <a:p>
            <a:fld id="{C045881A-AB05-4172-8CB2-6636B1E2BADA}" type="slidenum">
              <a:rPr lang="de-DE" smtClean="0"/>
              <a:pPr/>
              <a:t>36</a:t>
            </a:fld>
            <a:endParaRPr lang="de-DE"/>
          </a:p>
        </p:txBody>
      </p:sp>
    </p:spTree>
    <p:extLst>
      <p:ext uri="{BB962C8B-B14F-4D97-AF65-F5344CB8AC3E}">
        <p14:creationId xmlns:p14="http://schemas.microsoft.com/office/powerpoint/2010/main" val="933573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2: the normal force applied seems quite high for this line of work. Probably in line with what you’d “naturally” use to hold an object, but scientifically, if you want to make a point about tangential forces, why only use one normal force and one that’s so damn </a:t>
            </a:r>
            <a:r>
              <a:rPr lang="en-US" i="1" dirty="0"/>
              <a:t>high</a:t>
            </a:r>
            <a:r>
              <a:rPr lang="en-US" i="0" dirty="0"/>
              <a:t> at that?</a:t>
            </a:r>
            <a:endParaRPr lang="en-US" dirty="0"/>
          </a:p>
          <a:p>
            <a:endParaRPr lang="en-US" dirty="0"/>
          </a:p>
          <a:p>
            <a:r>
              <a:rPr lang="en-US" dirty="0"/>
              <a:t>point 3: what’s important is strain at the receptor, not whether it’s tangential vs. normal at the surface</a:t>
            </a:r>
          </a:p>
          <a:p>
            <a:endParaRPr lang="en-US" dirty="0"/>
          </a:p>
          <a:p>
            <a:r>
              <a:rPr lang="en-US" dirty="0"/>
              <a:t>point 5: used dead reckoning for their (briefly) mentioned sustained strain models, but c’mon, </a:t>
            </a:r>
            <a:r>
              <a:rPr lang="en-US" dirty="0" err="1"/>
              <a:t>y’all</a:t>
            </a:r>
            <a:r>
              <a:rPr lang="en-US" dirty="0"/>
              <a:t> watched the same video I did.</a:t>
            </a:r>
          </a:p>
          <a:p>
            <a:endParaRPr lang="en-US" dirty="0"/>
          </a:p>
          <a:p>
            <a:r>
              <a:rPr lang="en-US" dirty="0"/>
              <a:t>Also, these hasty “single afferent class mediates functionally important thing” stories are VERY old-school. Functional evidence alone supports pooling across all afferent classes for all sorts of computations. You </a:t>
            </a:r>
            <a:r>
              <a:rPr lang="en-US" dirty="0" err="1"/>
              <a:t>gotta</a:t>
            </a:r>
            <a:r>
              <a:rPr lang="en-US" dirty="0"/>
              <a:t> point to a circuit or somehow selectively knock out/stimulate an afferent class to make a claim like this in this day and age.</a:t>
            </a:r>
          </a:p>
        </p:txBody>
      </p:sp>
      <p:sp>
        <p:nvSpPr>
          <p:cNvPr id="4" name="Slide Number Placeholder 3"/>
          <p:cNvSpPr>
            <a:spLocks noGrp="1"/>
          </p:cNvSpPr>
          <p:nvPr>
            <p:ph type="sldNum" sz="quarter" idx="5"/>
          </p:nvPr>
        </p:nvSpPr>
        <p:spPr/>
        <p:txBody>
          <a:bodyPr/>
          <a:lstStyle/>
          <a:p>
            <a:fld id="{C045881A-AB05-4172-8CB2-6636B1E2BADA}" type="slidenum">
              <a:rPr lang="de-DE" smtClean="0"/>
              <a:pPr/>
              <a:t>38</a:t>
            </a:fld>
            <a:endParaRPr lang="de-DE"/>
          </a:p>
        </p:txBody>
      </p:sp>
    </p:spTree>
    <p:extLst>
      <p:ext uri="{BB962C8B-B14F-4D97-AF65-F5344CB8AC3E}">
        <p14:creationId xmlns:p14="http://schemas.microsoft.com/office/powerpoint/2010/main" val="1677937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PZ Titelfolie">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4949528" y="2826140"/>
            <a:ext cx="5472608" cy="1046758"/>
          </a:xfrm>
        </p:spPr>
        <p:txBody>
          <a:bodyPr/>
          <a:lstStyle>
            <a:lvl1pPr>
              <a:defRPr sz="2800">
                <a:solidFill>
                  <a:srgbClr val="009A44"/>
                </a:solidFill>
              </a:defRPr>
            </a:lvl1pPr>
          </a:lstStyle>
          <a:p>
            <a:pPr lvl="0"/>
            <a:r>
              <a:rPr lang="de-DE" noProof="0" dirty="0"/>
              <a:t>Titelmasterformat durch Klicken bearbeiten</a:t>
            </a:r>
          </a:p>
        </p:txBody>
      </p:sp>
      <p:sp>
        <p:nvSpPr>
          <p:cNvPr id="12291" name="Rectangle 3"/>
          <p:cNvSpPr>
            <a:spLocks noGrp="1" noChangeArrowheads="1"/>
          </p:cNvSpPr>
          <p:nvPr>
            <p:ph type="subTitle" idx="1"/>
          </p:nvPr>
        </p:nvSpPr>
        <p:spPr>
          <a:xfrm>
            <a:off x="4949528" y="3933056"/>
            <a:ext cx="6331048" cy="1536576"/>
          </a:xfrm>
        </p:spPr>
        <p:txBody>
          <a:bodyPr/>
          <a:lstStyle>
            <a:lvl1pPr marL="0" indent="0">
              <a:buFont typeface="Wingdings" pitchFamily="2" charset="2"/>
              <a:buNone/>
              <a:defRPr sz="2000">
                <a:solidFill>
                  <a:schemeClr val="tx1"/>
                </a:solidFill>
              </a:defRPr>
            </a:lvl1pPr>
          </a:lstStyle>
          <a:p>
            <a:pPr lvl="0"/>
            <a:r>
              <a:rPr lang="de-DE" noProof="0" dirty="0"/>
              <a:t>Formatvorlage des Untertitelmasters durch Klicken bearbeiten</a:t>
            </a:r>
          </a:p>
        </p:txBody>
      </p:sp>
      <p:pic>
        <p:nvPicPr>
          <p:cNvPr id="2" name="Picture 2" descr="Y:\Ordnerstruktur\Projekte\laufende Projekte\DPZ (NP)\Design\Neues DPZ-CD\Fotos_Grafiken\Gestaltungselement\DPZ_Gestaltungselement_grau20.emf">
            <a:extLst>
              <a:ext uri="{FF2B5EF4-FFF2-40B4-BE49-F238E27FC236}">
                <a16:creationId xmlns:a16="http://schemas.microsoft.com/office/drawing/2014/main" id="{B288B51A-E625-451D-B10B-0072B03F843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25516" y="-1179512"/>
            <a:ext cx="9720572" cy="972057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Y:\Ordnerstruktur\Projekte\laufende Projekte\DPZ (NP)\Design\Neues DPZ-CD\Logo\Logo_andere Formate_Final\cmyk\mit Schriftzug\emf\Logo-DPZ.emf">
            <a:extLst>
              <a:ext uri="{FF2B5EF4-FFF2-40B4-BE49-F238E27FC236}">
                <a16:creationId xmlns:a16="http://schemas.microsoft.com/office/drawing/2014/main" id="{BABA644F-7274-420A-A1AB-36A4DAA686F5}"/>
              </a:ext>
            </a:extLst>
          </p:cNvPr>
          <p:cNvPicPr>
            <a:picLocks noChangeAspect="1" noChangeArrowheads="1"/>
          </p:cNvPicPr>
          <p:nvPr userDrawn="1"/>
        </p:nvPicPr>
        <p:blipFill>
          <a:blip r:embed="rId3" cstate="print"/>
          <a:stretch>
            <a:fillRect/>
          </a:stretch>
        </p:blipFill>
        <p:spPr bwMode="auto">
          <a:xfrm>
            <a:off x="9076897" y="332656"/>
            <a:ext cx="2513650" cy="1606232"/>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Grafik 6">
            <a:extLst>
              <a:ext uri="{FF2B5EF4-FFF2-40B4-BE49-F238E27FC236}">
                <a16:creationId xmlns:a16="http://schemas.microsoft.com/office/drawing/2014/main" id="{4D8BAF8C-710A-4AAA-84E3-D945756568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098" y="6112800"/>
            <a:ext cx="1005291" cy="6804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PZ Folgeseite">
    <p:spTree>
      <p:nvGrpSpPr>
        <p:cNvPr id="1" name=""/>
        <p:cNvGrpSpPr/>
        <p:nvPr/>
      </p:nvGrpSpPr>
      <p:grpSpPr>
        <a:xfrm>
          <a:off x="0" y="0"/>
          <a:ext cx="0" cy="0"/>
          <a:chOff x="0" y="0"/>
          <a:chExt cx="0" cy="0"/>
        </a:xfrm>
      </p:grpSpPr>
      <p:sp>
        <p:nvSpPr>
          <p:cNvPr id="2" name="Titel 1"/>
          <p:cNvSpPr>
            <a:spLocks noGrp="1"/>
          </p:cNvSpPr>
          <p:nvPr>
            <p:ph type="title"/>
          </p:nvPr>
        </p:nvSpPr>
        <p:spPr>
          <a:xfrm>
            <a:off x="997578" y="260649"/>
            <a:ext cx="8625417" cy="573087"/>
          </a:xfrm>
        </p:spPr>
        <p:txBody>
          <a:bodyPr/>
          <a:lstStyle/>
          <a:p>
            <a:r>
              <a:rPr lang="de-DE" dirty="0"/>
              <a:t>Titelmasterformat durch Klicken bearbeiten</a:t>
            </a:r>
          </a:p>
        </p:txBody>
      </p:sp>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lvl1pPr>
              <a:defRPr/>
            </a:lvl1pPr>
          </a:lstStyle>
          <a:p>
            <a:endParaRPr lang="de-DE" dirty="0"/>
          </a:p>
        </p:txBody>
      </p:sp>
      <p:sp>
        <p:nvSpPr>
          <p:cNvPr id="4" name="Foliennummernplatzhalter 3"/>
          <p:cNvSpPr>
            <a:spLocks noGrp="1"/>
          </p:cNvSpPr>
          <p:nvPr>
            <p:ph type="sldNum" sz="quarter" idx="10"/>
          </p:nvPr>
        </p:nvSpPr>
        <p:spPr/>
        <p:txBody>
          <a:bodyPr/>
          <a:lstStyle>
            <a:lvl1pPr>
              <a:defRPr/>
            </a:lvl1pPr>
          </a:lstStyle>
          <a:p>
            <a:fld id="{2F6078F4-E63E-4AA0-B8D1-966A19A57BCF}" type="slidenum">
              <a:rPr lang="de-DE"/>
              <a:pPr/>
              <a:t>‹#›</a:t>
            </a:fld>
            <a:endParaRPr lang="de-DE" dirty="0"/>
          </a:p>
        </p:txBody>
      </p:sp>
    </p:spTree>
    <p:extLst>
      <p:ext uri="{BB962C8B-B14F-4D97-AF65-F5344CB8AC3E}">
        <p14:creationId xmlns:p14="http://schemas.microsoft.com/office/powerpoint/2010/main" val="504703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hteck 1"/>
          <p:cNvSpPr/>
          <p:nvPr userDrawn="1"/>
        </p:nvSpPr>
        <p:spPr bwMode="auto">
          <a:xfrm>
            <a:off x="0" y="6412686"/>
            <a:ext cx="1104123" cy="369332"/>
          </a:xfrm>
          <a:prstGeom prst="rect">
            <a:avLst/>
          </a:prstGeom>
          <a:solidFill>
            <a:srgbClr val="009A44"/>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de-DE" sz="1800" b="0" i="0" u="none" strike="noStrike" cap="none" normalizeH="0" baseline="0" dirty="0">
              <a:ln>
                <a:noFill/>
              </a:ln>
              <a:solidFill>
                <a:srgbClr val="4D4D4D"/>
              </a:solidFill>
              <a:effectLst/>
              <a:latin typeface="Arial" charset="0"/>
            </a:endParaRPr>
          </a:p>
        </p:txBody>
      </p:sp>
      <p:sp>
        <p:nvSpPr>
          <p:cNvPr id="11266" name="Rectangle 2"/>
          <p:cNvSpPr>
            <a:spLocks noGrp="1" noChangeArrowheads="1"/>
          </p:cNvSpPr>
          <p:nvPr>
            <p:ph type="title"/>
          </p:nvPr>
        </p:nvSpPr>
        <p:spPr bwMode="auto">
          <a:xfrm>
            <a:off x="1007436" y="263626"/>
            <a:ext cx="8625417" cy="573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dirty="0"/>
              <a:t>Titelmasterformat durch Klicken bearbeiten</a:t>
            </a:r>
          </a:p>
        </p:txBody>
      </p:sp>
      <p:sp>
        <p:nvSpPr>
          <p:cNvPr id="11270" name="Line 6"/>
          <p:cNvSpPr>
            <a:spLocks noChangeShapeType="1"/>
          </p:cNvSpPr>
          <p:nvPr/>
        </p:nvSpPr>
        <p:spPr bwMode="auto">
          <a:xfrm>
            <a:off x="-336715" y="1124744"/>
            <a:ext cx="10561173" cy="0"/>
          </a:xfrm>
          <a:prstGeom prst="line">
            <a:avLst/>
          </a:prstGeom>
          <a:noFill/>
          <a:ln w="19050">
            <a:solidFill>
              <a:schemeClr val="tx1">
                <a:lumMod val="65000"/>
                <a:lumOff val="3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11271" name="Rectangle 7"/>
          <p:cNvSpPr>
            <a:spLocks noGrp="1" noChangeArrowheads="1"/>
          </p:cNvSpPr>
          <p:nvPr>
            <p:ph type="ftr" sz="quarter" idx="3"/>
          </p:nvPr>
        </p:nvSpPr>
        <p:spPr bwMode="auto">
          <a:xfrm>
            <a:off x="2108201" y="6464300"/>
            <a:ext cx="7776633"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4D4D4D"/>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de-DE" dirty="0"/>
          </a:p>
        </p:txBody>
      </p:sp>
      <p:sp>
        <p:nvSpPr>
          <p:cNvPr id="11275" name="Rectangle 11"/>
          <p:cNvSpPr>
            <a:spLocks noGrp="1" noChangeArrowheads="1"/>
          </p:cNvSpPr>
          <p:nvPr>
            <p:ph type="body" idx="1"/>
          </p:nvPr>
        </p:nvSpPr>
        <p:spPr bwMode="auto">
          <a:xfrm>
            <a:off x="994007" y="1495326"/>
            <a:ext cx="9793816"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t>Textmasterformate </a:t>
            </a:r>
            <a:r>
              <a:rPr lang="de-DE" dirty="0"/>
              <a:t>durch Klicken bearbeiten</a:t>
            </a:r>
          </a:p>
          <a:p>
            <a:pPr lvl="1"/>
            <a:r>
              <a:rPr lang="de-DE" dirty="0"/>
              <a:t>Zweite Ebene</a:t>
            </a:r>
          </a:p>
          <a:p>
            <a:pPr lvl="2"/>
            <a:r>
              <a:rPr lang="de-DE" dirty="0"/>
              <a:t>Dritte Ebene</a:t>
            </a:r>
          </a:p>
          <a:p>
            <a:pPr lvl="3"/>
            <a:r>
              <a:rPr lang="de-DE" dirty="0"/>
              <a:t>Vierte Ebene</a:t>
            </a:r>
          </a:p>
          <a:p>
            <a:pPr lvl="4"/>
            <a:r>
              <a:rPr lang="de-DE" dirty="0"/>
              <a:t>Fünfte</a:t>
            </a:r>
          </a:p>
          <a:p>
            <a:pPr lvl="4"/>
            <a:r>
              <a:rPr lang="de-DE" dirty="0"/>
              <a:t> Ebene</a:t>
            </a:r>
          </a:p>
        </p:txBody>
      </p:sp>
      <p:sp>
        <p:nvSpPr>
          <p:cNvPr id="11268" name="Rectangle 4"/>
          <p:cNvSpPr>
            <a:spLocks noGrp="1" noChangeArrowheads="1"/>
          </p:cNvSpPr>
          <p:nvPr>
            <p:ph type="sldNum" sz="quarter" idx="4"/>
          </p:nvPr>
        </p:nvSpPr>
        <p:spPr bwMode="auto">
          <a:xfrm>
            <a:off x="-1938701" y="6453337"/>
            <a:ext cx="2844800" cy="390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solidFill>
                  <a:schemeClr val="bg1"/>
                </a:solidFill>
              </a:defRPr>
            </a:lvl1pPr>
          </a:lstStyle>
          <a:p>
            <a:fld id="{DF3E0165-EB73-48AD-AEF8-8E221AA3BE02}" type="slidenum">
              <a:rPr lang="de-DE" smtClean="0"/>
              <a:pPr/>
              <a:t>‹#›</a:t>
            </a:fld>
            <a:endParaRPr lang="de-DE" dirty="0"/>
          </a:p>
        </p:txBody>
      </p:sp>
      <p:pic>
        <p:nvPicPr>
          <p:cNvPr id="3" name="Picture 2" descr="Y:\Ordnerstruktur\Projekte\laufende Projekte\DPZ (NP)\Design\Neues DPZ-CD\Logo\Logo_andere Formate_Final\cmyk\ohne Schriftzug\emf\Logo-DPZ.emf">
            <a:extLst>
              <a:ext uri="{FF2B5EF4-FFF2-40B4-BE49-F238E27FC236}">
                <a16:creationId xmlns:a16="http://schemas.microsoft.com/office/drawing/2014/main" id="{DFFFA120-58CA-479D-BEAC-A555B990650D}"/>
              </a:ext>
            </a:extLst>
          </p:cNvPr>
          <p:cNvPicPr>
            <a:picLocks noChangeAspect="1" noChangeArrowheads="1"/>
          </p:cNvPicPr>
          <p:nvPr userDrawn="1"/>
        </p:nvPicPr>
        <p:blipFill>
          <a:blip r:embed="rId4" cstate="print"/>
          <a:stretch>
            <a:fillRect/>
          </a:stretch>
        </p:blipFill>
        <p:spPr bwMode="auto">
          <a:xfrm>
            <a:off x="10644535" y="178424"/>
            <a:ext cx="1260227" cy="845369"/>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Grafik 4">
            <a:extLst>
              <a:ext uri="{FF2B5EF4-FFF2-40B4-BE49-F238E27FC236}">
                <a16:creationId xmlns:a16="http://schemas.microsoft.com/office/drawing/2014/main" id="{E4416F9A-9F97-432D-9A8D-1744231BDA0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47098" y="6112800"/>
            <a:ext cx="1005291" cy="6804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4" r:id="rId2"/>
  </p:sldLayoutIdLst>
  <p:hf hdr="0" ftr="0" dt="0"/>
  <p:txStyles>
    <p:titleStyle>
      <a:lvl1pPr algn="l" rtl="0" eaLnBrk="1" fontAlgn="base" hangingPunct="1">
        <a:spcBef>
          <a:spcPct val="0"/>
        </a:spcBef>
        <a:spcAft>
          <a:spcPct val="0"/>
        </a:spcAft>
        <a:defRPr sz="2400">
          <a:solidFill>
            <a:schemeClr val="tx1"/>
          </a:solidFill>
          <a:latin typeface="+mj-lt"/>
          <a:ea typeface="+mj-ea"/>
          <a:cs typeface="+mj-cs"/>
        </a:defRPr>
      </a:lvl1pPr>
      <a:lvl2pPr algn="l" rtl="0" eaLnBrk="1" fontAlgn="base" hangingPunct="1">
        <a:spcBef>
          <a:spcPct val="0"/>
        </a:spcBef>
        <a:spcAft>
          <a:spcPct val="0"/>
        </a:spcAft>
        <a:defRPr sz="2400">
          <a:solidFill>
            <a:srgbClr val="001E46"/>
          </a:solidFill>
          <a:latin typeface="Arial" charset="0"/>
        </a:defRPr>
      </a:lvl2pPr>
      <a:lvl3pPr algn="l" rtl="0" eaLnBrk="1" fontAlgn="base" hangingPunct="1">
        <a:spcBef>
          <a:spcPct val="0"/>
        </a:spcBef>
        <a:spcAft>
          <a:spcPct val="0"/>
        </a:spcAft>
        <a:defRPr sz="2400">
          <a:solidFill>
            <a:srgbClr val="001E46"/>
          </a:solidFill>
          <a:latin typeface="Arial" charset="0"/>
        </a:defRPr>
      </a:lvl3pPr>
      <a:lvl4pPr algn="l" rtl="0" eaLnBrk="1" fontAlgn="base" hangingPunct="1">
        <a:spcBef>
          <a:spcPct val="0"/>
        </a:spcBef>
        <a:spcAft>
          <a:spcPct val="0"/>
        </a:spcAft>
        <a:defRPr sz="2400">
          <a:solidFill>
            <a:srgbClr val="001E46"/>
          </a:solidFill>
          <a:latin typeface="Arial" charset="0"/>
        </a:defRPr>
      </a:lvl4pPr>
      <a:lvl5pPr algn="l" rtl="0" eaLnBrk="1" fontAlgn="base" hangingPunct="1">
        <a:spcBef>
          <a:spcPct val="0"/>
        </a:spcBef>
        <a:spcAft>
          <a:spcPct val="0"/>
        </a:spcAft>
        <a:defRPr sz="2400">
          <a:solidFill>
            <a:srgbClr val="001E46"/>
          </a:solidFill>
          <a:latin typeface="Arial" charset="0"/>
        </a:defRPr>
      </a:lvl5pPr>
      <a:lvl6pPr marL="457200" algn="l" rtl="0" eaLnBrk="1" fontAlgn="base" hangingPunct="1">
        <a:spcBef>
          <a:spcPct val="0"/>
        </a:spcBef>
        <a:spcAft>
          <a:spcPct val="0"/>
        </a:spcAft>
        <a:defRPr sz="2400">
          <a:solidFill>
            <a:srgbClr val="001E46"/>
          </a:solidFill>
          <a:latin typeface="Arial" charset="0"/>
        </a:defRPr>
      </a:lvl6pPr>
      <a:lvl7pPr marL="914400" algn="l" rtl="0" eaLnBrk="1" fontAlgn="base" hangingPunct="1">
        <a:spcBef>
          <a:spcPct val="0"/>
        </a:spcBef>
        <a:spcAft>
          <a:spcPct val="0"/>
        </a:spcAft>
        <a:defRPr sz="2400">
          <a:solidFill>
            <a:srgbClr val="001E46"/>
          </a:solidFill>
          <a:latin typeface="Arial" charset="0"/>
        </a:defRPr>
      </a:lvl7pPr>
      <a:lvl8pPr marL="1371600" algn="l" rtl="0" eaLnBrk="1" fontAlgn="base" hangingPunct="1">
        <a:spcBef>
          <a:spcPct val="0"/>
        </a:spcBef>
        <a:spcAft>
          <a:spcPct val="0"/>
        </a:spcAft>
        <a:defRPr sz="2400">
          <a:solidFill>
            <a:srgbClr val="001E46"/>
          </a:solidFill>
          <a:latin typeface="Arial" charset="0"/>
        </a:defRPr>
      </a:lvl8pPr>
      <a:lvl9pPr marL="1828800" algn="l" rtl="0" eaLnBrk="1" fontAlgn="base" hangingPunct="1">
        <a:spcBef>
          <a:spcPct val="0"/>
        </a:spcBef>
        <a:spcAft>
          <a:spcPct val="0"/>
        </a:spcAft>
        <a:defRPr sz="2400">
          <a:solidFill>
            <a:srgbClr val="001E46"/>
          </a:solidFill>
          <a:latin typeface="Arial" charset="0"/>
        </a:defRPr>
      </a:lvl9pPr>
    </p:titleStyle>
    <p:bodyStyle>
      <a:lvl1pPr marL="176213" marR="0" indent="-176213" algn="l" defTabSz="914400" rtl="0" eaLnBrk="1" fontAlgn="base" latinLnBrk="0" hangingPunct="1">
        <a:lnSpc>
          <a:spcPct val="100000"/>
        </a:lnSpc>
        <a:spcBef>
          <a:spcPct val="20000"/>
        </a:spcBef>
        <a:spcAft>
          <a:spcPct val="0"/>
        </a:spcAft>
        <a:buClr>
          <a:srgbClr val="009A44"/>
        </a:buClr>
        <a:buSzTx/>
        <a:buFont typeface="Wingdings" pitchFamily="2" charset="2"/>
        <a:buChar char="§"/>
        <a:tabLst/>
        <a:defRPr>
          <a:solidFill>
            <a:schemeClr val="tx1"/>
          </a:solidFill>
          <a:latin typeface="+mn-lt"/>
          <a:ea typeface="+mn-ea"/>
          <a:cs typeface="+mn-cs"/>
        </a:defRPr>
      </a:lvl1pPr>
      <a:lvl2pPr marL="539750" indent="-184150" algn="l" rtl="0" eaLnBrk="1" fontAlgn="base" hangingPunct="1">
        <a:spcBef>
          <a:spcPct val="20000"/>
        </a:spcBef>
        <a:spcAft>
          <a:spcPct val="0"/>
        </a:spcAft>
        <a:buClr>
          <a:srgbClr val="001E46"/>
        </a:buClr>
        <a:buChar char="-"/>
        <a:defRPr>
          <a:solidFill>
            <a:schemeClr val="tx1"/>
          </a:solidFill>
          <a:latin typeface="+mn-lt"/>
        </a:defRPr>
      </a:lvl2pPr>
      <a:lvl3pPr marL="892175" indent="-173038" algn="l" rtl="0" eaLnBrk="1" fontAlgn="base" hangingPunct="1">
        <a:spcBef>
          <a:spcPct val="20000"/>
        </a:spcBef>
        <a:spcAft>
          <a:spcPct val="0"/>
        </a:spcAft>
        <a:buClr>
          <a:srgbClr val="009A44"/>
        </a:buClr>
        <a:buChar char="•"/>
        <a:defRPr>
          <a:solidFill>
            <a:schemeClr val="tx1"/>
          </a:solidFill>
          <a:latin typeface="+mn-lt"/>
        </a:defRPr>
      </a:lvl3pPr>
      <a:lvl4pPr marL="1344613" indent="-268288" algn="l" rtl="0" eaLnBrk="1" fontAlgn="base" hangingPunct="1">
        <a:spcBef>
          <a:spcPct val="20000"/>
        </a:spcBef>
        <a:spcAft>
          <a:spcPct val="0"/>
        </a:spcAft>
        <a:buClr>
          <a:srgbClr val="001E46"/>
        </a:buClr>
        <a:buChar char="-"/>
        <a:defRPr>
          <a:solidFill>
            <a:schemeClr val="tx1"/>
          </a:solidFill>
          <a:latin typeface="+mn-lt"/>
        </a:defRPr>
      </a:lvl4pPr>
      <a:lvl5pPr marL="1711325" indent="-187325" algn="l" rtl="0" eaLnBrk="1" fontAlgn="base" hangingPunct="1">
        <a:spcBef>
          <a:spcPct val="20000"/>
        </a:spcBef>
        <a:spcAft>
          <a:spcPct val="0"/>
        </a:spcAft>
        <a:buClr>
          <a:srgbClr val="001E46"/>
        </a:buClr>
        <a:buFont typeface="Arial" charset="0"/>
        <a:buChar char="»"/>
        <a:defRPr>
          <a:solidFill>
            <a:schemeClr val="tx1"/>
          </a:solidFill>
          <a:latin typeface="+mn-lt"/>
        </a:defRPr>
      </a:lvl5pPr>
      <a:lvl6pPr marL="21685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6pPr>
      <a:lvl7pPr marL="26257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7pPr>
      <a:lvl8pPr marL="30829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8pPr>
      <a:lvl9pPr marL="35401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3359696" y="2276872"/>
            <a:ext cx="8064896" cy="1046758"/>
          </a:xfrm>
        </p:spPr>
        <p:txBody>
          <a:bodyPr/>
          <a:lstStyle/>
          <a:p>
            <a:r>
              <a:rPr lang="en-US" sz="2400" dirty="0"/>
              <a:t>High-resolution imaging of skin deformation shows that afferents from human fingertips signal slip onset</a:t>
            </a:r>
            <a:endParaRPr lang="de-DE" sz="2000" dirty="0"/>
          </a:p>
        </p:txBody>
      </p:sp>
      <p:sp>
        <p:nvSpPr>
          <p:cNvPr id="2" name="Subtitle 1"/>
          <p:cNvSpPr>
            <a:spLocks noGrp="1"/>
          </p:cNvSpPr>
          <p:nvPr>
            <p:ph type="subTitle" idx="1"/>
          </p:nvPr>
        </p:nvSpPr>
        <p:spPr>
          <a:xfrm>
            <a:off x="4871864" y="3429000"/>
            <a:ext cx="5612382" cy="2708920"/>
          </a:xfrm>
        </p:spPr>
        <p:txBody>
          <a:bodyPr/>
          <a:lstStyle/>
          <a:p>
            <a:r>
              <a:rPr lang="en-US" sz="1600" dirty="0"/>
              <a:t>Delhaye BP</a:t>
            </a:r>
            <a:r>
              <a:rPr lang="en-US" sz="1600" baseline="30000" dirty="0"/>
              <a:t>1,2</a:t>
            </a:r>
            <a:r>
              <a:rPr lang="en-US" sz="1600" dirty="0"/>
              <a:t>, Jarocka E</a:t>
            </a:r>
            <a:r>
              <a:rPr lang="en-US" sz="1600" baseline="30000" dirty="0"/>
              <a:t>3</a:t>
            </a:r>
            <a:r>
              <a:rPr lang="en-US" sz="1600" dirty="0"/>
              <a:t>, Barrea A</a:t>
            </a:r>
            <a:r>
              <a:rPr lang="en-US" sz="1600" baseline="30000" dirty="0"/>
              <a:t>1,2</a:t>
            </a:r>
            <a:r>
              <a:rPr lang="en-US" sz="1600" dirty="0"/>
              <a:t>, Thonnard J-L</a:t>
            </a:r>
            <a:r>
              <a:rPr lang="en-US" sz="1600" baseline="30000" dirty="0"/>
              <a:t>1,2</a:t>
            </a:r>
            <a:r>
              <a:rPr lang="en-US" sz="1600" dirty="0"/>
              <a:t>, Edin BB</a:t>
            </a:r>
            <a:r>
              <a:rPr lang="en-US" sz="1600" baseline="30000" dirty="0"/>
              <a:t>1</a:t>
            </a:r>
            <a:r>
              <a:rPr lang="en-US" sz="1600" dirty="0"/>
              <a:t>, Lefèvre P</a:t>
            </a:r>
            <a:r>
              <a:rPr lang="en-US" sz="1600" baseline="30000" dirty="0"/>
              <a:t>1,2</a:t>
            </a:r>
          </a:p>
          <a:p>
            <a:r>
              <a:rPr lang="en-US" sz="1600" i="1" dirty="0"/>
              <a:t>Elife</a:t>
            </a:r>
            <a:r>
              <a:rPr lang="en-US" sz="1600" dirty="0"/>
              <a:t> 2021</a:t>
            </a:r>
          </a:p>
          <a:p>
            <a:r>
              <a:rPr lang="fi-FI" sz="1200" baseline="30000" dirty="0"/>
              <a:t>1</a:t>
            </a:r>
            <a:r>
              <a:rPr lang="fi-FI" sz="1200" dirty="0"/>
              <a:t>Institute of Information and Communication Technologies, Electronics and Applied Mathematics, </a:t>
            </a:r>
            <a:r>
              <a:rPr lang="fr-FR" sz="1200" dirty="0"/>
              <a:t>Université catholique de Louvain, Louvain-la-Neuve, Belgium</a:t>
            </a:r>
          </a:p>
          <a:p>
            <a:r>
              <a:rPr lang="fr-FR" sz="1200" baseline="30000" dirty="0"/>
              <a:t>2</a:t>
            </a:r>
            <a:r>
              <a:rPr lang="fr-FR" sz="1200" dirty="0"/>
              <a:t>Institute of Neuroscience, Université catholique de Louvain, Brussels, Belgium</a:t>
            </a:r>
          </a:p>
          <a:p>
            <a:r>
              <a:rPr lang="en-US" sz="1200" baseline="30000" dirty="0"/>
              <a:t>3</a:t>
            </a:r>
            <a:r>
              <a:rPr lang="en-US" sz="1200" dirty="0"/>
              <a:t>Department of Integrative Medical Biology, Umeå University, Umeå, Sweden</a:t>
            </a:r>
          </a:p>
          <a:p>
            <a:endParaRPr lang="en-US" sz="1200" dirty="0"/>
          </a:p>
          <a:p>
            <a:r>
              <a:rPr lang="en-US" sz="1600" dirty="0"/>
              <a:t>Presented by: James Goodman</a:t>
            </a:r>
          </a:p>
          <a:p>
            <a:r>
              <a:rPr lang="en-US" sz="1600" dirty="0"/>
              <a:t>Neurobiology Group Journal Club</a:t>
            </a:r>
          </a:p>
          <a:p>
            <a:r>
              <a:rPr lang="en-US" sz="1600" dirty="0"/>
              <a:t>11 May 2021</a:t>
            </a:r>
          </a:p>
        </p:txBody>
      </p:sp>
    </p:spTree>
    <p:extLst>
      <p:ext uri="{BB962C8B-B14F-4D97-AF65-F5344CB8AC3E}">
        <p14:creationId xmlns:p14="http://schemas.microsoft.com/office/powerpoint/2010/main" val="1906531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61BE2-0899-44A0-92AA-1AD71AFC810B}"/>
              </a:ext>
            </a:extLst>
          </p:cNvPr>
          <p:cNvSpPr>
            <a:spLocks noGrp="1"/>
          </p:cNvSpPr>
          <p:nvPr>
            <p:ph type="title"/>
          </p:nvPr>
        </p:nvSpPr>
        <p:spPr/>
        <p:txBody>
          <a:bodyPr/>
          <a:lstStyle/>
          <a:p>
            <a:r>
              <a:rPr lang="en-US" dirty="0"/>
              <a:t>Image processing technique to compute tangential strains and contact area</a:t>
            </a:r>
          </a:p>
        </p:txBody>
      </p:sp>
      <p:sp>
        <p:nvSpPr>
          <p:cNvPr id="4" name="Slide Number Placeholder 3">
            <a:extLst>
              <a:ext uri="{FF2B5EF4-FFF2-40B4-BE49-F238E27FC236}">
                <a16:creationId xmlns:a16="http://schemas.microsoft.com/office/drawing/2014/main" id="{23AD4935-1425-4BA6-8B9E-5AAE928CB280}"/>
              </a:ext>
            </a:extLst>
          </p:cNvPr>
          <p:cNvSpPr>
            <a:spLocks noGrp="1"/>
          </p:cNvSpPr>
          <p:nvPr>
            <p:ph type="sldNum" sz="quarter" idx="10"/>
          </p:nvPr>
        </p:nvSpPr>
        <p:spPr/>
        <p:txBody>
          <a:bodyPr/>
          <a:lstStyle/>
          <a:p>
            <a:fld id="{2F6078F4-E63E-4AA0-B8D1-966A19A57BCF}" type="slidenum">
              <a:rPr lang="de-DE" smtClean="0"/>
              <a:pPr/>
              <a:t>10</a:t>
            </a:fld>
            <a:endParaRPr lang="de-DE" dirty="0"/>
          </a:p>
        </p:txBody>
      </p:sp>
      <p:pic>
        <p:nvPicPr>
          <p:cNvPr id="5" name="Picture 4">
            <a:extLst>
              <a:ext uri="{FF2B5EF4-FFF2-40B4-BE49-F238E27FC236}">
                <a16:creationId xmlns:a16="http://schemas.microsoft.com/office/drawing/2014/main" id="{A222BB8D-CF69-417A-927E-0238A79F2CC1}"/>
              </a:ext>
            </a:extLst>
          </p:cNvPr>
          <p:cNvPicPr>
            <a:picLocks noChangeAspect="1"/>
          </p:cNvPicPr>
          <p:nvPr/>
        </p:nvPicPr>
        <p:blipFill rotWithShape="1">
          <a:blip r:embed="rId2"/>
          <a:srcRect l="40749" t="46200"/>
          <a:stretch/>
        </p:blipFill>
        <p:spPr>
          <a:xfrm>
            <a:off x="4054330" y="1916832"/>
            <a:ext cx="4083339" cy="3689648"/>
          </a:xfrm>
          <a:prstGeom prst="rect">
            <a:avLst/>
          </a:prstGeom>
        </p:spPr>
      </p:pic>
      <p:sp>
        <p:nvSpPr>
          <p:cNvPr id="3" name="TextBox 2">
            <a:extLst>
              <a:ext uri="{FF2B5EF4-FFF2-40B4-BE49-F238E27FC236}">
                <a16:creationId xmlns:a16="http://schemas.microsoft.com/office/drawing/2014/main" id="{6B2A26BF-B451-4DBE-9839-633781118518}"/>
              </a:ext>
            </a:extLst>
          </p:cNvPr>
          <p:cNvSpPr txBox="1"/>
          <p:nvPr/>
        </p:nvSpPr>
        <p:spPr>
          <a:xfrm>
            <a:off x="8137669" y="2669049"/>
            <a:ext cx="3358931" cy="2185214"/>
          </a:xfrm>
          <a:prstGeom prst="rect">
            <a:avLst/>
          </a:prstGeom>
          <a:noFill/>
        </p:spPr>
        <p:txBody>
          <a:bodyPr wrap="square" rtlCol="0">
            <a:spAutoFit/>
          </a:bodyPr>
          <a:lstStyle/>
          <a:p>
            <a:pPr marL="285750" indent="-285750">
              <a:buFont typeface="Arial" panose="020B0604020202020204" pitchFamily="34" charset="0"/>
              <a:buChar char="•"/>
            </a:pPr>
            <a:r>
              <a:rPr lang="en-US" sz="1600" dirty="0"/>
              <a:t>Grid sampling of features on frame 1</a:t>
            </a:r>
          </a:p>
          <a:p>
            <a:pPr marL="285750" indent="-285750">
              <a:buFont typeface="Arial" panose="020B0604020202020204" pitchFamily="34" charset="0"/>
              <a:buChar char="•"/>
            </a:pPr>
            <a:r>
              <a:rPr lang="en-US" sz="1600" dirty="0"/>
              <a:t>Optical flow algorithm to automatically track features</a:t>
            </a:r>
          </a:p>
          <a:p>
            <a:pPr marL="285750" indent="-285750">
              <a:buFont typeface="Arial" panose="020B0604020202020204" pitchFamily="34" charset="0"/>
              <a:buChar char="•"/>
            </a:pPr>
            <a:r>
              <a:rPr lang="en-US" sz="1600" dirty="0"/>
              <a:t>Delaunay triangulation</a:t>
            </a:r>
          </a:p>
          <a:p>
            <a:pPr marL="285750" indent="-285750">
              <a:buFont typeface="Arial" panose="020B0604020202020204" pitchFamily="34" charset="0"/>
              <a:buChar char="•"/>
            </a:pPr>
            <a:r>
              <a:rPr lang="en-US" sz="1600" dirty="0"/>
              <a:t>Green-Lagrange strains of those triangles</a:t>
            </a:r>
          </a:p>
        </p:txBody>
      </p:sp>
    </p:spTree>
    <p:extLst>
      <p:ext uri="{BB962C8B-B14F-4D97-AF65-F5344CB8AC3E}">
        <p14:creationId xmlns:p14="http://schemas.microsoft.com/office/powerpoint/2010/main" val="1089331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3AA8F-9B3D-4DBA-B5E6-F6BECD5ED3AE}"/>
              </a:ext>
            </a:extLst>
          </p:cNvPr>
          <p:cNvSpPr>
            <a:spLocks noGrp="1"/>
          </p:cNvSpPr>
          <p:nvPr>
            <p:ph type="title"/>
          </p:nvPr>
        </p:nvSpPr>
        <p:spPr/>
        <p:txBody>
          <a:bodyPr/>
          <a:lstStyle/>
          <a:p>
            <a:r>
              <a:rPr lang="en-US" dirty="0"/>
              <a:t>What the experiment looks like in motion: example FA-1 unit</a:t>
            </a:r>
          </a:p>
        </p:txBody>
      </p:sp>
      <p:sp>
        <p:nvSpPr>
          <p:cNvPr id="4" name="Slide Number Placeholder 3">
            <a:extLst>
              <a:ext uri="{FF2B5EF4-FFF2-40B4-BE49-F238E27FC236}">
                <a16:creationId xmlns:a16="http://schemas.microsoft.com/office/drawing/2014/main" id="{151D9B01-BEDE-4A6D-B0BF-2D6159B1EDC3}"/>
              </a:ext>
            </a:extLst>
          </p:cNvPr>
          <p:cNvSpPr>
            <a:spLocks noGrp="1"/>
          </p:cNvSpPr>
          <p:nvPr>
            <p:ph type="sldNum" sz="quarter" idx="10"/>
          </p:nvPr>
        </p:nvSpPr>
        <p:spPr/>
        <p:txBody>
          <a:bodyPr/>
          <a:lstStyle/>
          <a:p>
            <a:fld id="{2F6078F4-E63E-4AA0-B8D1-966A19A57BCF}" type="slidenum">
              <a:rPr lang="de-DE" smtClean="0"/>
              <a:pPr/>
              <a:t>11</a:t>
            </a:fld>
            <a:endParaRPr lang="de-DE" dirty="0"/>
          </a:p>
        </p:txBody>
      </p:sp>
      <p:pic>
        <p:nvPicPr>
          <p:cNvPr id="5" name="elife_poa_e64679_Video_1">
            <a:hlinkClick r:id="" action="ppaction://media"/>
            <a:extLst>
              <a:ext uri="{FF2B5EF4-FFF2-40B4-BE49-F238E27FC236}">
                <a16:creationId xmlns:a16="http://schemas.microsoft.com/office/drawing/2014/main" id="{8F94F756-1391-44E2-9988-9962E54B8D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3663" y="1628800"/>
            <a:ext cx="3724673" cy="4655841"/>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6" name="Oval 5">
            <a:extLst>
              <a:ext uri="{FF2B5EF4-FFF2-40B4-BE49-F238E27FC236}">
                <a16:creationId xmlns:a16="http://schemas.microsoft.com/office/drawing/2014/main" id="{6C09A4C6-4E40-41E0-9BF1-936B8E0EFF97}"/>
              </a:ext>
            </a:extLst>
          </p:cNvPr>
          <p:cNvSpPr/>
          <p:nvPr/>
        </p:nvSpPr>
        <p:spPr bwMode="auto">
          <a:xfrm>
            <a:off x="5591944" y="4293096"/>
            <a:ext cx="576064" cy="576064"/>
          </a:xfrm>
          <a:prstGeom prst="ellipse">
            <a:avLst/>
          </a:prstGeom>
          <a:noFill/>
          <a:ln w="381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326110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5763-C2F9-4D4B-BF5B-A4347935B631}"/>
              </a:ext>
            </a:extLst>
          </p:cNvPr>
          <p:cNvSpPr>
            <a:spLocks noGrp="1"/>
          </p:cNvSpPr>
          <p:nvPr>
            <p:ph type="title"/>
          </p:nvPr>
        </p:nvSpPr>
        <p:spPr/>
        <p:txBody>
          <a:bodyPr/>
          <a:lstStyle/>
          <a:p>
            <a:r>
              <a:rPr lang="en-US" dirty="0"/>
              <a:t>What the experiment looks like in motion: example SA-1 unit</a:t>
            </a:r>
          </a:p>
        </p:txBody>
      </p:sp>
      <p:sp>
        <p:nvSpPr>
          <p:cNvPr id="4" name="Slide Number Placeholder 3">
            <a:extLst>
              <a:ext uri="{FF2B5EF4-FFF2-40B4-BE49-F238E27FC236}">
                <a16:creationId xmlns:a16="http://schemas.microsoft.com/office/drawing/2014/main" id="{2AD33929-3383-40E1-A3FC-F0DEEB91F1D2}"/>
              </a:ext>
            </a:extLst>
          </p:cNvPr>
          <p:cNvSpPr>
            <a:spLocks noGrp="1"/>
          </p:cNvSpPr>
          <p:nvPr>
            <p:ph type="sldNum" sz="quarter" idx="10"/>
          </p:nvPr>
        </p:nvSpPr>
        <p:spPr/>
        <p:txBody>
          <a:bodyPr/>
          <a:lstStyle/>
          <a:p>
            <a:fld id="{2F6078F4-E63E-4AA0-B8D1-966A19A57BCF}" type="slidenum">
              <a:rPr lang="de-DE" smtClean="0"/>
              <a:pPr/>
              <a:t>12</a:t>
            </a:fld>
            <a:endParaRPr lang="de-DE" dirty="0"/>
          </a:p>
        </p:txBody>
      </p:sp>
      <p:pic>
        <p:nvPicPr>
          <p:cNvPr id="5" name="elife_poa_e64679_Video_2">
            <a:hlinkClick r:id="" action="ppaction://media"/>
            <a:extLst>
              <a:ext uri="{FF2B5EF4-FFF2-40B4-BE49-F238E27FC236}">
                <a16:creationId xmlns:a16="http://schemas.microsoft.com/office/drawing/2014/main" id="{6901CDC0-497C-425D-846F-0555132AA8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89648" y="1437457"/>
            <a:ext cx="4012704" cy="5015880"/>
          </a:xfrm>
          <a:prstGeom prst="rect">
            <a:avLst/>
          </a:prstGeom>
        </p:spPr>
      </p:pic>
      <p:sp>
        <p:nvSpPr>
          <p:cNvPr id="6" name="Oval 5">
            <a:extLst>
              <a:ext uri="{FF2B5EF4-FFF2-40B4-BE49-F238E27FC236}">
                <a16:creationId xmlns:a16="http://schemas.microsoft.com/office/drawing/2014/main" id="{4078AC29-852F-4A68-9785-6BA48CC6749D}"/>
              </a:ext>
            </a:extLst>
          </p:cNvPr>
          <p:cNvSpPr/>
          <p:nvPr/>
        </p:nvSpPr>
        <p:spPr bwMode="auto">
          <a:xfrm>
            <a:off x="6600056" y="4293096"/>
            <a:ext cx="576064" cy="576064"/>
          </a:xfrm>
          <a:prstGeom prst="ellipse">
            <a:avLst/>
          </a:prstGeom>
          <a:noFill/>
          <a:ln w="381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51824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FB8E-20DA-4060-9603-853E7BC449A5}"/>
              </a:ext>
            </a:extLst>
          </p:cNvPr>
          <p:cNvSpPr>
            <a:spLocks noGrp="1"/>
          </p:cNvSpPr>
          <p:nvPr>
            <p:ph type="title"/>
          </p:nvPr>
        </p:nvSpPr>
        <p:spPr/>
        <p:txBody>
          <a:bodyPr/>
          <a:lstStyle/>
          <a:p>
            <a:r>
              <a:rPr lang="en-US" dirty="0"/>
              <a:t>Example FA-1 and SA-1 unit data</a:t>
            </a:r>
          </a:p>
        </p:txBody>
      </p:sp>
      <p:sp>
        <p:nvSpPr>
          <p:cNvPr id="4" name="Slide Number Placeholder 3">
            <a:extLst>
              <a:ext uri="{FF2B5EF4-FFF2-40B4-BE49-F238E27FC236}">
                <a16:creationId xmlns:a16="http://schemas.microsoft.com/office/drawing/2014/main" id="{8ECCA4FB-1EA7-4773-A3E5-DEFFB16BFA04}"/>
              </a:ext>
            </a:extLst>
          </p:cNvPr>
          <p:cNvSpPr>
            <a:spLocks noGrp="1"/>
          </p:cNvSpPr>
          <p:nvPr>
            <p:ph type="sldNum" sz="quarter" idx="10"/>
          </p:nvPr>
        </p:nvSpPr>
        <p:spPr/>
        <p:txBody>
          <a:bodyPr/>
          <a:lstStyle/>
          <a:p>
            <a:fld id="{2F6078F4-E63E-4AA0-B8D1-966A19A57BCF}" type="slidenum">
              <a:rPr lang="de-DE" smtClean="0"/>
              <a:pPr/>
              <a:t>13</a:t>
            </a:fld>
            <a:endParaRPr lang="de-DE" dirty="0"/>
          </a:p>
        </p:txBody>
      </p:sp>
      <p:pic>
        <p:nvPicPr>
          <p:cNvPr id="7" name="Picture 6">
            <a:extLst>
              <a:ext uri="{FF2B5EF4-FFF2-40B4-BE49-F238E27FC236}">
                <a16:creationId xmlns:a16="http://schemas.microsoft.com/office/drawing/2014/main" id="{F11D5CA4-C9E9-4F3A-988F-38A448CEA36B}"/>
              </a:ext>
            </a:extLst>
          </p:cNvPr>
          <p:cNvPicPr>
            <a:picLocks noChangeAspect="1"/>
          </p:cNvPicPr>
          <p:nvPr/>
        </p:nvPicPr>
        <p:blipFill>
          <a:blip r:embed="rId2"/>
          <a:stretch>
            <a:fillRect/>
          </a:stretch>
        </p:blipFill>
        <p:spPr>
          <a:xfrm>
            <a:off x="989602" y="1268760"/>
            <a:ext cx="10212796" cy="4802929"/>
          </a:xfrm>
          <a:prstGeom prst="rect">
            <a:avLst/>
          </a:prstGeom>
        </p:spPr>
      </p:pic>
    </p:spTree>
    <p:extLst>
      <p:ext uri="{BB962C8B-B14F-4D97-AF65-F5344CB8AC3E}">
        <p14:creationId xmlns:p14="http://schemas.microsoft.com/office/powerpoint/2010/main" val="112080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FB8E-20DA-4060-9603-853E7BC449A5}"/>
              </a:ext>
            </a:extLst>
          </p:cNvPr>
          <p:cNvSpPr>
            <a:spLocks noGrp="1"/>
          </p:cNvSpPr>
          <p:nvPr>
            <p:ph type="title"/>
          </p:nvPr>
        </p:nvSpPr>
        <p:spPr/>
        <p:txBody>
          <a:bodyPr/>
          <a:lstStyle/>
          <a:p>
            <a:r>
              <a:rPr lang="en-US" dirty="0"/>
              <a:t>Example FA-1 and SA-1 unit data</a:t>
            </a:r>
          </a:p>
        </p:txBody>
      </p:sp>
      <p:sp>
        <p:nvSpPr>
          <p:cNvPr id="4" name="Slide Number Placeholder 3">
            <a:extLst>
              <a:ext uri="{FF2B5EF4-FFF2-40B4-BE49-F238E27FC236}">
                <a16:creationId xmlns:a16="http://schemas.microsoft.com/office/drawing/2014/main" id="{8ECCA4FB-1EA7-4773-A3E5-DEFFB16BFA04}"/>
              </a:ext>
            </a:extLst>
          </p:cNvPr>
          <p:cNvSpPr>
            <a:spLocks noGrp="1"/>
          </p:cNvSpPr>
          <p:nvPr>
            <p:ph type="sldNum" sz="quarter" idx="10"/>
          </p:nvPr>
        </p:nvSpPr>
        <p:spPr/>
        <p:txBody>
          <a:bodyPr/>
          <a:lstStyle/>
          <a:p>
            <a:fld id="{2F6078F4-E63E-4AA0-B8D1-966A19A57BCF}" type="slidenum">
              <a:rPr lang="de-DE" smtClean="0"/>
              <a:pPr/>
              <a:t>14</a:t>
            </a:fld>
            <a:endParaRPr lang="de-DE" dirty="0"/>
          </a:p>
        </p:txBody>
      </p:sp>
      <p:pic>
        <p:nvPicPr>
          <p:cNvPr id="7" name="Picture 6">
            <a:extLst>
              <a:ext uri="{FF2B5EF4-FFF2-40B4-BE49-F238E27FC236}">
                <a16:creationId xmlns:a16="http://schemas.microsoft.com/office/drawing/2014/main" id="{F11D5CA4-C9E9-4F3A-988F-38A448CEA36B}"/>
              </a:ext>
            </a:extLst>
          </p:cNvPr>
          <p:cNvPicPr>
            <a:picLocks noChangeAspect="1"/>
          </p:cNvPicPr>
          <p:nvPr/>
        </p:nvPicPr>
        <p:blipFill>
          <a:blip r:embed="rId2"/>
          <a:stretch>
            <a:fillRect/>
          </a:stretch>
        </p:blipFill>
        <p:spPr>
          <a:xfrm>
            <a:off x="989602" y="1268760"/>
            <a:ext cx="10212796" cy="4802929"/>
          </a:xfrm>
          <a:prstGeom prst="rect">
            <a:avLst/>
          </a:prstGeom>
        </p:spPr>
      </p:pic>
      <p:sp>
        <p:nvSpPr>
          <p:cNvPr id="3" name="TextBox 2">
            <a:extLst>
              <a:ext uri="{FF2B5EF4-FFF2-40B4-BE49-F238E27FC236}">
                <a16:creationId xmlns:a16="http://schemas.microsoft.com/office/drawing/2014/main" id="{374C918D-9E18-43D1-918F-0355084886F6}"/>
              </a:ext>
            </a:extLst>
          </p:cNvPr>
          <p:cNvSpPr txBox="1"/>
          <p:nvPr/>
        </p:nvSpPr>
        <p:spPr>
          <a:xfrm>
            <a:off x="47328" y="1916832"/>
            <a:ext cx="1061509" cy="630942"/>
          </a:xfrm>
          <a:prstGeom prst="rect">
            <a:avLst/>
          </a:prstGeom>
          <a:noFill/>
        </p:spPr>
        <p:txBody>
          <a:bodyPr wrap="none" rtlCol="0">
            <a:spAutoFit/>
          </a:bodyPr>
          <a:lstStyle/>
          <a:p>
            <a:pPr algn="just"/>
            <a:r>
              <a:rPr lang="en-US" sz="1400" dirty="0">
                <a:solidFill>
                  <a:srgbClr val="00B0F0"/>
                </a:solidFill>
              </a:rPr>
              <a:t>Stimulus</a:t>
            </a:r>
          </a:p>
          <a:p>
            <a:pPr algn="just"/>
            <a:r>
              <a:rPr lang="en-US" sz="1400" dirty="0">
                <a:solidFill>
                  <a:srgbClr val="00B0F0"/>
                </a:solidFill>
              </a:rPr>
              <a:t>Kinematics</a:t>
            </a:r>
          </a:p>
        </p:txBody>
      </p:sp>
      <p:sp>
        <p:nvSpPr>
          <p:cNvPr id="5" name="Rectangle 4">
            <a:extLst>
              <a:ext uri="{FF2B5EF4-FFF2-40B4-BE49-F238E27FC236}">
                <a16:creationId xmlns:a16="http://schemas.microsoft.com/office/drawing/2014/main" id="{DF0C3730-0527-4979-9989-177CE2CE91E0}"/>
              </a:ext>
            </a:extLst>
          </p:cNvPr>
          <p:cNvSpPr/>
          <p:nvPr/>
        </p:nvSpPr>
        <p:spPr bwMode="auto">
          <a:xfrm>
            <a:off x="1116852" y="1628800"/>
            <a:ext cx="10085546" cy="1058416"/>
          </a:xfrm>
          <a:prstGeom prst="rect">
            <a:avLst/>
          </a:prstGeom>
          <a:noFill/>
          <a:ln w="381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653740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FB8E-20DA-4060-9603-853E7BC449A5}"/>
              </a:ext>
            </a:extLst>
          </p:cNvPr>
          <p:cNvSpPr>
            <a:spLocks noGrp="1"/>
          </p:cNvSpPr>
          <p:nvPr>
            <p:ph type="title"/>
          </p:nvPr>
        </p:nvSpPr>
        <p:spPr/>
        <p:txBody>
          <a:bodyPr/>
          <a:lstStyle/>
          <a:p>
            <a:r>
              <a:rPr lang="en-US" dirty="0"/>
              <a:t>Example FA-1 and SA-1 unit data</a:t>
            </a:r>
          </a:p>
        </p:txBody>
      </p:sp>
      <p:sp>
        <p:nvSpPr>
          <p:cNvPr id="4" name="Slide Number Placeholder 3">
            <a:extLst>
              <a:ext uri="{FF2B5EF4-FFF2-40B4-BE49-F238E27FC236}">
                <a16:creationId xmlns:a16="http://schemas.microsoft.com/office/drawing/2014/main" id="{8ECCA4FB-1EA7-4773-A3E5-DEFFB16BFA04}"/>
              </a:ext>
            </a:extLst>
          </p:cNvPr>
          <p:cNvSpPr>
            <a:spLocks noGrp="1"/>
          </p:cNvSpPr>
          <p:nvPr>
            <p:ph type="sldNum" sz="quarter" idx="10"/>
          </p:nvPr>
        </p:nvSpPr>
        <p:spPr/>
        <p:txBody>
          <a:bodyPr/>
          <a:lstStyle/>
          <a:p>
            <a:fld id="{2F6078F4-E63E-4AA0-B8D1-966A19A57BCF}" type="slidenum">
              <a:rPr lang="de-DE" smtClean="0"/>
              <a:pPr/>
              <a:t>15</a:t>
            </a:fld>
            <a:endParaRPr lang="de-DE" dirty="0"/>
          </a:p>
        </p:txBody>
      </p:sp>
      <p:pic>
        <p:nvPicPr>
          <p:cNvPr id="7" name="Picture 6">
            <a:extLst>
              <a:ext uri="{FF2B5EF4-FFF2-40B4-BE49-F238E27FC236}">
                <a16:creationId xmlns:a16="http://schemas.microsoft.com/office/drawing/2014/main" id="{F11D5CA4-C9E9-4F3A-988F-38A448CEA36B}"/>
              </a:ext>
            </a:extLst>
          </p:cNvPr>
          <p:cNvPicPr>
            <a:picLocks noChangeAspect="1"/>
          </p:cNvPicPr>
          <p:nvPr/>
        </p:nvPicPr>
        <p:blipFill>
          <a:blip r:embed="rId2"/>
          <a:stretch>
            <a:fillRect/>
          </a:stretch>
        </p:blipFill>
        <p:spPr>
          <a:xfrm>
            <a:off x="989602" y="1268760"/>
            <a:ext cx="10212796" cy="4802929"/>
          </a:xfrm>
          <a:prstGeom prst="rect">
            <a:avLst/>
          </a:prstGeom>
        </p:spPr>
      </p:pic>
      <p:sp>
        <p:nvSpPr>
          <p:cNvPr id="3" name="TextBox 2">
            <a:extLst>
              <a:ext uri="{FF2B5EF4-FFF2-40B4-BE49-F238E27FC236}">
                <a16:creationId xmlns:a16="http://schemas.microsoft.com/office/drawing/2014/main" id="{374C918D-9E18-43D1-918F-0355084886F6}"/>
              </a:ext>
            </a:extLst>
          </p:cNvPr>
          <p:cNvSpPr txBox="1"/>
          <p:nvPr/>
        </p:nvSpPr>
        <p:spPr>
          <a:xfrm>
            <a:off x="55343" y="2691800"/>
            <a:ext cx="872355" cy="630942"/>
          </a:xfrm>
          <a:prstGeom prst="rect">
            <a:avLst/>
          </a:prstGeom>
          <a:noFill/>
        </p:spPr>
        <p:txBody>
          <a:bodyPr wrap="none" rtlCol="0">
            <a:spAutoFit/>
          </a:bodyPr>
          <a:lstStyle/>
          <a:p>
            <a:r>
              <a:rPr lang="en-US" sz="1400" dirty="0">
                <a:solidFill>
                  <a:srgbClr val="00B0F0"/>
                </a:solidFill>
              </a:rPr>
              <a:t>Stimulus</a:t>
            </a:r>
          </a:p>
          <a:p>
            <a:r>
              <a:rPr lang="en-US" sz="1400" dirty="0">
                <a:solidFill>
                  <a:srgbClr val="00B0F0"/>
                </a:solidFill>
              </a:rPr>
              <a:t>Kinetics</a:t>
            </a:r>
          </a:p>
        </p:txBody>
      </p:sp>
      <p:sp>
        <p:nvSpPr>
          <p:cNvPr id="5" name="Rectangle 4">
            <a:extLst>
              <a:ext uri="{FF2B5EF4-FFF2-40B4-BE49-F238E27FC236}">
                <a16:creationId xmlns:a16="http://schemas.microsoft.com/office/drawing/2014/main" id="{DF0C3730-0527-4979-9989-177CE2CE91E0}"/>
              </a:ext>
            </a:extLst>
          </p:cNvPr>
          <p:cNvSpPr/>
          <p:nvPr/>
        </p:nvSpPr>
        <p:spPr bwMode="auto">
          <a:xfrm>
            <a:off x="1116852" y="2276872"/>
            <a:ext cx="10085546" cy="1152128"/>
          </a:xfrm>
          <a:prstGeom prst="rect">
            <a:avLst/>
          </a:prstGeom>
          <a:noFill/>
          <a:ln w="381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2404526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FB8E-20DA-4060-9603-853E7BC449A5}"/>
              </a:ext>
            </a:extLst>
          </p:cNvPr>
          <p:cNvSpPr>
            <a:spLocks noGrp="1"/>
          </p:cNvSpPr>
          <p:nvPr>
            <p:ph type="title"/>
          </p:nvPr>
        </p:nvSpPr>
        <p:spPr/>
        <p:txBody>
          <a:bodyPr/>
          <a:lstStyle/>
          <a:p>
            <a:r>
              <a:rPr lang="en-US" dirty="0"/>
              <a:t>Example FA-1 and SA-1 unit data</a:t>
            </a:r>
          </a:p>
        </p:txBody>
      </p:sp>
      <p:sp>
        <p:nvSpPr>
          <p:cNvPr id="4" name="Slide Number Placeholder 3">
            <a:extLst>
              <a:ext uri="{FF2B5EF4-FFF2-40B4-BE49-F238E27FC236}">
                <a16:creationId xmlns:a16="http://schemas.microsoft.com/office/drawing/2014/main" id="{8ECCA4FB-1EA7-4773-A3E5-DEFFB16BFA04}"/>
              </a:ext>
            </a:extLst>
          </p:cNvPr>
          <p:cNvSpPr>
            <a:spLocks noGrp="1"/>
          </p:cNvSpPr>
          <p:nvPr>
            <p:ph type="sldNum" sz="quarter" idx="10"/>
          </p:nvPr>
        </p:nvSpPr>
        <p:spPr/>
        <p:txBody>
          <a:bodyPr/>
          <a:lstStyle/>
          <a:p>
            <a:fld id="{2F6078F4-E63E-4AA0-B8D1-966A19A57BCF}" type="slidenum">
              <a:rPr lang="de-DE" smtClean="0"/>
              <a:pPr/>
              <a:t>16</a:t>
            </a:fld>
            <a:endParaRPr lang="de-DE" dirty="0"/>
          </a:p>
        </p:txBody>
      </p:sp>
      <p:pic>
        <p:nvPicPr>
          <p:cNvPr id="7" name="Picture 6">
            <a:extLst>
              <a:ext uri="{FF2B5EF4-FFF2-40B4-BE49-F238E27FC236}">
                <a16:creationId xmlns:a16="http://schemas.microsoft.com/office/drawing/2014/main" id="{F11D5CA4-C9E9-4F3A-988F-38A448CEA36B}"/>
              </a:ext>
            </a:extLst>
          </p:cNvPr>
          <p:cNvPicPr>
            <a:picLocks noChangeAspect="1"/>
          </p:cNvPicPr>
          <p:nvPr/>
        </p:nvPicPr>
        <p:blipFill>
          <a:blip r:embed="rId2"/>
          <a:stretch>
            <a:fillRect/>
          </a:stretch>
        </p:blipFill>
        <p:spPr>
          <a:xfrm>
            <a:off x="989602" y="1268760"/>
            <a:ext cx="10212796" cy="4802929"/>
          </a:xfrm>
          <a:prstGeom prst="rect">
            <a:avLst/>
          </a:prstGeom>
        </p:spPr>
      </p:pic>
      <p:sp>
        <p:nvSpPr>
          <p:cNvPr id="3" name="TextBox 2">
            <a:extLst>
              <a:ext uri="{FF2B5EF4-FFF2-40B4-BE49-F238E27FC236}">
                <a16:creationId xmlns:a16="http://schemas.microsoft.com/office/drawing/2014/main" id="{374C918D-9E18-43D1-918F-0355084886F6}"/>
              </a:ext>
            </a:extLst>
          </p:cNvPr>
          <p:cNvSpPr txBox="1"/>
          <p:nvPr/>
        </p:nvSpPr>
        <p:spPr>
          <a:xfrm>
            <a:off x="33744" y="3573016"/>
            <a:ext cx="808170" cy="630942"/>
          </a:xfrm>
          <a:prstGeom prst="rect">
            <a:avLst/>
          </a:prstGeom>
          <a:noFill/>
        </p:spPr>
        <p:txBody>
          <a:bodyPr wrap="none" rtlCol="0">
            <a:spAutoFit/>
          </a:bodyPr>
          <a:lstStyle/>
          <a:p>
            <a:r>
              <a:rPr lang="en-US" sz="1400" dirty="0">
                <a:solidFill>
                  <a:srgbClr val="00B0F0"/>
                </a:solidFill>
              </a:rPr>
              <a:t>Afferent</a:t>
            </a:r>
          </a:p>
          <a:p>
            <a:r>
              <a:rPr lang="en-US" sz="1400" dirty="0">
                <a:solidFill>
                  <a:srgbClr val="00B0F0"/>
                </a:solidFill>
              </a:rPr>
              <a:t>Spiking</a:t>
            </a:r>
          </a:p>
        </p:txBody>
      </p:sp>
      <p:sp>
        <p:nvSpPr>
          <p:cNvPr id="5" name="Rectangle 4">
            <a:extLst>
              <a:ext uri="{FF2B5EF4-FFF2-40B4-BE49-F238E27FC236}">
                <a16:creationId xmlns:a16="http://schemas.microsoft.com/office/drawing/2014/main" id="{DF0C3730-0527-4979-9989-177CE2CE91E0}"/>
              </a:ext>
            </a:extLst>
          </p:cNvPr>
          <p:cNvSpPr>
            <a:spLocks/>
          </p:cNvSpPr>
          <p:nvPr/>
        </p:nvSpPr>
        <p:spPr bwMode="auto">
          <a:xfrm>
            <a:off x="1116852" y="3356992"/>
            <a:ext cx="10085546" cy="1368152"/>
          </a:xfrm>
          <a:prstGeom prst="rect">
            <a:avLst/>
          </a:prstGeom>
          <a:noFill/>
          <a:ln w="381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4094070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FB8E-20DA-4060-9603-853E7BC449A5}"/>
              </a:ext>
            </a:extLst>
          </p:cNvPr>
          <p:cNvSpPr>
            <a:spLocks noGrp="1"/>
          </p:cNvSpPr>
          <p:nvPr>
            <p:ph type="title"/>
          </p:nvPr>
        </p:nvSpPr>
        <p:spPr/>
        <p:txBody>
          <a:bodyPr/>
          <a:lstStyle/>
          <a:p>
            <a:r>
              <a:rPr lang="en-US" dirty="0"/>
              <a:t>Example FA-1 and SA-1 unit data</a:t>
            </a:r>
          </a:p>
        </p:txBody>
      </p:sp>
      <p:sp>
        <p:nvSpPr>
          <p:cNvPr id="4" name="Slide Number Placeholder 3">
            <a:extLst>
              <a:ext uri="{FF2B5EF4-FFF2-40B4-BE49-F238E27FC236}">
                <a16:creationId xmlns:a16="http://schemas.microsoft.com/office/drawing/2014/main" id="{8ECCA4FB-1EA7-4773-A3E5-DEFFB16BFA04}"/>
              </a:ext>
            </a:extLst>
          </p:cNvPr>
          <p:cNvSpPr>
            <a:spLocks noGrp="1"/>
          </p:cNvSpPr>
          <p:nvPr>
            <p:ph type="sldNum" sz="quarter" idx="10"/>
          </p:nvPr>
        </p:nvSpPr>
        <p:spPr/>
        <p:txBody>
          <a:bodyPr/>
          <a:lstStyle/>
          <a:p>
            <a:fld id="{2F6078F4-E63E-4AA0-B8D1-966A19A57BCF}" type="slidenum">
              <a:rPr lang="de-DE" smtClean="0"/>
              <a:pPr/>
              <a:t>17</a:t>
            </a:fld>
            <a:endParaRPr lang="de-DE" dirty="0"/>
          </a:p>
        </p:txBody>
      </p:sp>
      <p:pic>
        <p:nvPicPr>
          <p:cNvPr id="7" name="Picture 6">
            <a:extLst>
              <a:ext uri="{FF2B5EF4-FFF2-40B4-BE49-F238E27FC236}">
                <a16:creationId xmlns:a16="http://schemas.microsoft.com/office/drawing/2014/main" id="{F11D5CA4-C9E9-4F3A-988F-38A448CEA36B}"/>
              </a:ext>
            </a:extLst>
          </p:cNvPr>
          <p:cNvPicPr>
            <a:picLocks noChangeAspect="1"/>
          </p:cNvPicPr>
          <p:nvPr/>
        </p:nvPicPr>
        <p:blipFill>
          <a:blip r:embed="rId2"/>
          <a:stretch>
            <a:fillRect/>
          </a:stretch>
        </p:blipFill>
        <p:spPr>
          <a:xfrm>
            <a:off x="989602" y="1268760"/>
            <a:ext cx="10212796" cy="4802929"/>
          </a:xfrm>
          <a:prstGeom prst="rect">
            <a:avLst/>
          </a:prstGeom>
        </p:spPr>
      </p:pic>
      <p:sp>
        <p:nvSpPr>
          <p:cNvPr id="3" name="TextBox 2">
            <a:extLst>
              <a:ext uri="{FF2B5EF4-FFF2-40B4-BE49-F238E27FC236}">
                <a16:creationId xmlns:a16="http://schemas.microsoft.com/office/drawing/2014/main" id="{374C918D-9E18-43D1-918F-0355084886F6}"/>
              </a:ext>
            </a:extLst>
          </p:cNvPr>
          <p:cNvSpPr txBox="1"/>
          <p:nvPr/>
        </p:nvSpPr>
        <p:spPr>
          <a:xfrm>
            <a:off x="33744" y="4935739"/>
            <a:ext cx="742511" cy="630942"/>
          </a:xfrm>
          <a:prstGeom prst="rect">
            <a:avLst/>
          </a:prstGeom>
          <a:noFill/>
        </p:spPr>
        <p:txBody>
          <a:bodyPr wrap="none" rtlCol="0">
            <a:spAutoFit/>
          </a:bodyPr>
          <a:lstStyle/>
          <a:p>
            <a:r>
              <a:rPr lang="en-US" sz="1400" dirty="0">
                <a:solidFill>
                  <a:srgbClr val="00B0F0"/>
                </a:solidFill>
              </a:rPr>
              <a:t>Local</a:t>
            </a:r>
          </a:p>
          <a:p>
            <a:r>
              <a:rPr lang="en-US" sz="1400" dirty="0">
                <a:solidFill>
                  <a:srgbClr val="00B0F0"/>
                </a:solidFill>
              </a:rPr>
              <a:t>Strains</a:t>
            </a:r>
          </a:p>
        </p:txBody>
      </p:sp>
      <p:sp>
        <p:nvSpPr>
          <p:cNvPr id="5" name="Rectangle 4">
            <a:extLst>
              <a:ext uri="{FF2B5EF4-FFF2-40B4-BE49-F238E27FC236}">
                <a16:creationId xmlns:a16="http://schemas.microsoft.com/office/drawing/2014/main" id="{DF0C3730-0527-4979-9989-177CE2CE91E0}"/>
              </a:ext>
            </a:extLst>
          </p:cNvPr>
          <p:cNvSpPr>
            <a:spLocks/>
          </p:cNvSpPr>
          <p:nvPr/>
        </p:nvSpPr>
        <p:spPr bwMode="auto">
          <a:xfrm>
            <a:off x="1053227" y="4509120"/>
            <a:ext cx="10085546" cy="1484181"/>
          </a:xfrm>
          <a:prstGeom prst="rect">
            <a:avLst/>
          </a:prstGeom>
          <a:noFill/>
          <a:ln w="381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25951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9E39-10AB-4232-AECF-D50B990D854B}"/>
              </a:ext>
            </a:extLst>
          </p:cNvPr>
          <p:cNvSpPr>
            <a:spLocks noGrp="1"/>
          </p:cNvSpPr>
          <p:nvPr>
            <p:ph type="title"/>
          </p:nvPr>
        </p:nvSpPr>
        <p:spPr/>
        <p:txBody>
          <a:bodyPr/>
          <a:lstStyle/>
          <a:p>
            <a:r>
              <a:rPr lang="en-US" dirty="0"/>
              <a:t>Global stimulus preferences</a:t>
            </a:r>
          </a:p>
        </p:txBody>
      </p:sp>
      <p:sp>
        <p:nvSpPr>
          <p:cNvPr id="4" name="Slide Number Placeholder 3">
            <a:extLst>
              <a:ext uri="{FF2B5EF4-FFF2-40B4-BE49-F238E27FC236}">
                <a16:creationId xmlns:a16="http://schemas.microsoft.com/office/drawing/2014/main" id="{450A0852-5547-4F72-BB2C-971B5F4386D0}"/>
              </a:ext>
            </a:extLst>
          </p:cNvPr>
          <p:cNvSpPr>
            <a:spLocks noGrp="1"/>
          </p:cNvSpPr>
          <p:nvPr>
            <p:ph type="sldNum" sz="quarter" idx="10"/>
          </p:nvPr>
        </p:nvSpPr>
        <p:spPr/>
        <p:txBody>
          <a:bodyPr/>
          <a:lstStyle/>
          <a:p>
            <a:fld id="{2F6078F4-E63E-4AA0-B8D1-966A19A57BCF}" type="slidenum">
              <a:rPr lang="de-DE" smtClean="0"/>
              <a:pPr/>
              <a:t>18</a:t>
            </a:fld>
            <a:endParaRPr lang="de-DE" dirty="0"/>
          </a:p>
        </p:txBody>
      </p:sp>
      <p:pic>
        <p:nvPicPr>
          <p:cNvPr id="5" name="Picture 4">
            <a:extLst>
              <a:ext uri="{FF2B5EF4-FFF2-40B4-BE49-F238E27FC236}">
                <a16:creationId xmlns:a16="http://schemas.microsoft.com/office/drawing/2014/main" id="{1A82D01C-07EC-41A9-85DF-FE4BC9E96DD1}"/>
              </a:ext>
            </a:extLst>
          </p:cNvPr>
          <p:cNvPicPr>
            <a:picLocks noChangeAspect="1"/>
          </p:cNvPicPr>
          <p:nvPr/>
        </p:nvPicPr>
        <p:blipFill>
          <a:blip r:embed="rId2"/>
          <a:stretch>
            <a:fillRect/>
          </a:stretch>
        </p:blipFill>
        <p:spPr>
          <a:xfrm>
            <a:off x="3431704" y="1203375"/>
            <a:ext cx="4809351" cy="5445224"/>
          </a:xfrm>
          <a:prstGeom prst="rect">
            <a:avLst/>
          </a:prstGeom>
        </p:spPr>
      </p:pic>
    </p:spTree>
    <p:extLst>
      <p:ext uri="{BB962C8B-B14F-4D97-AF65-F5344CB8AC3E}">
        <p14:creationId xmlns:p14="http://schemas.microsoft.com/office/powerpoint/2010/main" val="1033220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9E39-10AB-4232-AECF-D50B990D854B}"/>
              </a:ext>
            </a:extLst>
          </p:cNvPr>
          <p:cNvSpPr>
            <a:spLocks noGrp="1"/>
          </p:cNvSpPr>
          <p:nvPr>
            <p:ph type="title"/>
          </p:nvPr>
        </p:nvSpPr>
        <p:spPr/>
        <p:txBody>
          <a:bodyPr/>
          <a:lstStyle/>
          <a:p>
            <a:r>
              <a:rPr lang="en-US" dirty="0"/>
              <a:t>Global stimulus preferences</a:t>
            </a:r>
          </a:p>
        </p:txBody>
      </p:sp>
      <p:sp>
        <p:nvSpPr>
          <p:cNvPr id="4" name="Slide Number Placeholder 3">
            <a:extLst>
              <a:ext uri="{FF2B5EF4-FFF2-40B4-BE49-F238E27FC236}">
                <a16:creationId xmlns:a16="http://schemas.microsoft.com/office/drawing/2014/main" id="{450A0852-5547-4F72-BB2C-971B5F4386D0}"/>
              </a:ext>
            </a:extLst>
          </p:cNvPr>
          <p:cNvSpPr>
            <a:spLocks noGrp="1"/>
          </p:cNvSpPr>
          <p:nvPr>
            <p:ph type="sldNum" sz="quarter" idx="10"/>
          </p:nvPr>
        </p:nvSpPr>
        <p:spPr/>
        <p:txBody>
          <a:bodyPr/>
          <a:lstStyle/>
          <a:p>
            <a:fld id="{2F6078F4-E63E-4AA0-B8D1-966A19A57BCF}" type="slidenum">
              <a:rPr lang="de-DE" smtClean="0"/>
              <a:pPr/>
              <a:t>19</a:t>
            </a:fld>
            <a:endParaRPr lang="de-DE" dirty="0"/>
          </a:p>
        </p:txBody>
      </p:sp>
      <p:pic>
        <p:nvPicPr>
          <p:cNvPr id="5" name="Picture 4">
            <a:extLst>
              <a:ext uri="{FF2B5EF4-FFF2-40B4-BE49-F238E27FC236}">
                <a16:creationId xmlns:a16="http://schemas.microsoft.com/office/drawing/2014/main" id="{1A82D01C-07EC-41A9-85DF-FE4BC9E96DD1}"/>
              </a:ext>
            </a:extLst>
          </p:cNvPr>
          <p:cNvPicPr>
            <a:picLocks noChangeAspect="1"/>
          </p:cNvPicPr>
          <p:nvPr/>
        </p:nvPicPr>
        <p:blipFill>
          <a:blip r:embed="rId2"/>
          <a:stretch>
            <a:fillRect/>
          </a:stretch>
        </p:blipFill>
        <p:spPr>
          <a:xfrm>
            <a:off x="3431704" y="1203375"/>
            <a:ext cx="4809351" cy="5445224"/>
          </a:xfrm>
          <a:prstGeom prst="rect">
            <a:avLst/>
          </a:prstGeom>
        </p:spPr>
      </p:pic>
      <p:sp>
        <p:nvSpPr>
          <p:cNvPr id="3" name="TextBox 2">
            <a:extLst>
              <a:ext uri="{FF2B5EF4-FFF2-40B4-BE49-F238E27FC236}">
                <a16:creationId xmlns:a16="http://schemas.microsoft.com/office/drawing/2014/main" id="{219CF0D5-A3A5-4DAB-9E8E-FE6B4B43812B}"/>
              </a:ext>
            </a:extLst>
          </p:cNvPr>
          <p:cNvSpPr txBox="1"/>
          <p:nvPr/>
        </p:nvSpPr>
        <p:spPr>
          <a:xfrm>
            <a:off x="618113" y="1316667"/>
            <a:ext cx="2813591" cy="1200329"/>
          </a:xfrm>
          <a:prstGeom prst="rect">
            <a:avLst/>
          </a:prstGeom>
          <a:noFill/>
        </p:spPr>
        <p:txBody>
          <a:bodyPr wrap="none" rtlCol="0">
            <a:spAutoFit/>
          </a:bodyPr>
          <a:lstStyle/>
          <a:p>
            <a:r>
              <a:rPr lang="en-US" dirty="0">
                <a:solidFill>
                  <a:srgbClr val="00B0F0"/>
                </a:solidFill>
              </a:rPr>
              <a:t>Fraction of trials</a:t>
            </a:r>
          </a:p>
          <a:p>
            <a:r>
              <a:rPr lang="en-US" dirty="0">
                <a:solidFill>
                  <a:srgbClr val="00B0F0"/>
                </a:solidFill>
              </a:rPr>
              <a:t>with significant response</a:t>
            </a:r>
          </a:p>
          <a:p>
            <a:r>
              <a:rPr lang="en-US" dirty="0">
                <a:solidFill>
                  <a:srgbClr val="00B0F0"/>
                </a:solidFill>
              </a:rPr>
              <a:t>(average across neurons)</a:t>
            </a:r>
          </a:p>
        </p:txBody>
      </p:sp>
      <p:sp>
        <p:nvSpPr>
          <p:cNvPr id="6" name="Rectangle 5">
            <a:extLst>
              <a:ext uri="{FF2B5EF4-FFF2-40B4-BE49-F238E27FC236}">
                <a16:creationId xmlns:a16="http://schemas.microsoft.com/office/drawing/2014/main" id="{A73E8AFC-F570-401E-BD63-1A968DEC8663}"/>
              </a:ext>
            </a:extLst>
          </p:cNvPr>
          <p:cNvSpPr/>
          <p:nvPr/>
        </p:nvSpPr>
        <p:spPr bwMode="auto">
          <a:xfrm>
            <a:off x="3431704" y="1203375"/>
            <a:ext cx="4809351" cy="1577553"/>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427238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Why this paper for this group?</a:t>
            </a:r>
          </a:p>
        </p:txBody>
      </p:sp>
      <p:sp>
        <p:nvSpPr>
          <p:cNvPr id="3" name="Inhaltsplatzhalter 2"/>
          <p:cNvSpPr>
            <a:spLocks noGrp="1"/>
          </p:cNvSpPr>
          <p:nvPr>
            <p:ph idx="1"/>
          </p:nvPr>
        </p:nvSpPr>
        <p:spPr/>
        <p:txBody>
          <a:bodyPr/>
          <a:lstStyle/>
          <a:p>
            <a:r>
              <a:rPr lang="de-DE" dirty="0"/>
              <a:t>There is a general, at least passing interest in touch research</a:t>
            </a:r>
          </a:p>
          <a:p>
            <a:endParaRPr lang="de-DE" dirty="0"/>
          </a:p>
          <a:p>
            <a:r>
              <a:rPr lang="de-DE" dirty="0"/>
              <a:t>This paper studies a stimulus class often neglected, yet quite important, in touch research</a:t>
            </a:r>
          </a:p>
          <a:p>
            <a:endParaRPr lang="de-DE" dirty="0"/>
          </a:p>
          <a:p>
            <a:r>
              <a:rPr lang="de-DE" dirty="0"/>
              <a:t>The methodology is impressive and likely of general interest</a:t>
            </a:r>
          </a:p>
        </p:txBody>
      </p:sp>
      <p:sp>
        <p:nvSpPr>
          <p:cNvPr id="4" name="Foliennummernplatzhalter 3"/>
          <p:cNvSpPr>
            <a:spLocks noGrp="1"/>
          </p:cNvSpPr>
          <p:nvPr>
            <p:ph type="sldNum" sz="quarter" idx="10"/>
          </p:nvPr>
        </p:nvSpPr>
        <p:spPr/>
        <p:txBody>
          <a:bodyPr/>
          <a:lstStyle/>
          <a:p>
            <a:fld id="{2F6078F4-E63E-4AA0-B8D1-966A19A57BCF}" type="slidenum">
              <a:rPr lang="de-DE" smtClean="0"/>
              <a:pPr/>
              <a:t>2</a:t>
            </a:fld>
            <a:endParaRPr lang="de-DE" dirty="0"/>
          </a:p>
        </p:txBody>
      </p:sp>
    </p:spTree>
    <p:extLst>
      <p:ext uri="{BB962C8B-B14F-4D97-AF65-F5344CB8AC3E}">
        <p14:creationId xmlns:p14="http://schemas.microsoft.com/office/powerpoint/2010/main" val="2026595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9E39-10AB-4232-AECF-D50B990D854B}"/>
              </a:ext>
            </a:extLst>
          </p:cNvPr>
          <p:cNvSpPr>
            <a:spLocks noGrp="1"/>
          </p:cNvSpPr>
          <p:nvPr>
            <p:ph type="title"/>
          </p:nvPr>
        </p:nvSpPr>
        <p:spPr/>
        <p:txBody>
          <a:bodyPr/>
          <a:lstStyle/>
          <a:p>
            <a:r>
              <a:rPr lang="en-US" dirty="0"/>
              <a:t>Global stimulus preferences</a:t>
            </a:r>
          </a:p>
        </p:txBody>
      </p:sp>
      <p:sp>
        <p:nvSpPr>
          <p:cNvPr id="4" name="Slide Number Placeholder 3">
            <a:extLst>
              <a:ext uri="{FF2B5EF4-FFF2-40B4-BE49-F238E27FC236}">
                <a16:creationId xmlns:a16="http://schemas.microsoft.com/office/drawing/2014/main" id="{450A0852-5547-4F72-BB2C-971B5F4386D0}"/>
              </a:ext>
            </a:extLst>
          </p:cNvPr>
          <p:cNvSpPr>
            <a:spLocks noGrp="1"/>
          </p:cNvSpPr>
          <p:nvPr>
            <p:ph type="sldNum" sz="quarter" idx="10"/>
          </p:nvPr>
        </p:nvSpPr>
        <p:spPr/>
        <p:txBody>
          <a:bodyPr/>
          <a:lstStyle/>
          <a:p>
            <a:fld id="{2F6078F4-E63E-4AA0-B8D1-966A19A57BCF}" type="slidenum">
              <a:rPr lang="de-DE" smtClean="0"/>
              <a:pPr/>
              <a:t>20</a:t>
            </a:fld>
            <a:endParaRPr lang="de-DE" dirty="0"/>
          </a:p>
        </p:txBody>
      </p:sp>
      <p:pic>
        <p:nvPicPr>
          <p:cNvPr id="5" name="Picture 4">
            <a:extLst>
              <a:ext uri="{FF2B5EF4-FFF2-40B4-BE49-F238E27FC236}">
                <a16:creationId xmlns:a16="http://schemas.microsoft.com/office/drawing/2014/main" id="{1A82D01C-07EC-41A9-85DF-FE4BC9E96DD1}"/>
              </a:ext>
            </a:extLst>
          </p:cNvPr>
          <p:cNvPicPr>
            <a:picLocks noChangeAspect="1"/>
          </p:cNvPicPr>
          <p:nvPr/>
        </p:nvPicPr>
        <p:blipFill>
          <a:blip r:embed="rId2"/>
          <a:stretch>
            <a:fillRect/>
          </a:stretch>
        </p:blipFill>
        <p:spPr>
          <a:xfrm>
            <a:off x="3431704" y="1203375"/>
            <a:ext cx="4809351" cy="5445224"/>
          </a:xfrm>
          <a:prstGeom prst="rect">
            <a:avLst/>
          </a:prstGeom>
        </p:spPr>
      </p:pic>
      <p:sp>
        <p:nvSpPr>
          <p:cNvPr id="6" name="TextBox 5">
            <a:extLst>
              <a:ext uri="{FF2B5EF4-FFF2-40B4-BE49-F238E27FC236}">
                <a16:creationId xmlns:a16="http://schemas.microsoft.com/office/drawing/2014/main" id="{AD56F156-985A-4367-89DF-A1EE37AF02F5}"/>
              </a:ext>
            </a:extLst>
          </p:cNvPr>
          <p:cNvSpPr txBox="1"/>
          <p:nvPr/>
        </p:nvSpPr>
        <p:spPr>
          <a:xfrm>
            <a:off x="623392" y="2909118"/>
            <a:ext cx="2640466" cy="1615827"/>
          </a:xfrm>
          <a:prstGeom prst="rect">
            <a:avLst/>
          </a:prstGeom>
          <a:noFill/>
        </p:spPr>
        <p:txBody>
          <a:bodyPr wrap="none" rtlCol="0">
            <a:spAutoFit/>
          </a:bodyPr>
          <a:lstStyle/>
          <a:p>
            <a:r>
              <a:rPr lang="en-US" dirty="0">
                <a:solidFill>
                  <a:srgbClr val="00B0F0"/>
                </a:solidFill>
              </a:rPr>
              <a:t>Average firing rate</a:t>
            </a:r>
          </a:p>
          <a:p>
            <a:r>
              <a:rPr lang="en-US" dirty="0">
                <a:solidFill>
                  <a:srgbClr val="00B0F0"/>
                </a:solidFill>
              </a:rPr>
              <a:t>during “Partial slip”</a:t>
            </a:r>
          </a:p>
          <a:p>
            <a:r>
              <a:rPr lang="en-US" dirty="0" err="1">
                <a:solidFill>
                  <a:srgbClr val="00B0F0"/>
                </a:solidFill>
              </a:rPr>
              <a:t>w.r.t.</a:t>
            </a:r>
            <a:r>
              <a:rPr lang="en-US" dirty="0">
                <a:solidFill>
                  <a:srgbClr val="00B0F0"/>
                </a:solidFill>
              </a:rPr>
              <a:t> scanning direction</a:t>
            </a:r>
          </a:p>
          <a:p>
            <a:r>
              <a:rPr lang="en-US" dirty="0">
                <a:solidFill>
                  <a:srgbClr val="00B0F0"/>
                </a:solidFill>
              </a:rPr>
              <a:t>(N = preferred direction)</a:t>
            </a:r>
          </a:p>
        </p:txBody>
      </p:sp>
      <p:sp>
        <p:nvSpPr>
          <p:cNvPr id="7" name="Rectangle 6">
            <a:extLst>
              <a:ext uri="{FF2B5EF4-FFF2-40B4-BE49-F238E27FC236}">
                <a16:creationId xmlns:a16="http://schemas.microsoft.com/office/drawing/2014/main" id="{B2E69FD5-5DDC-45D0-B57A-B8D9CC185721}"/>
              </a:ext>
            </a:extLst>
          </p:cNvPr>
          <p:cNvSpPr/>
          <p:nvPr/>
        </p:nvSpPr>
        <p:spPr bwMode="auto">
          <a:xfrm>
            <a:off x="3437699" y="2780928"/>
            <a:ext cx="4809351" cy="1872208"/>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121691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9E39-10AB-4232-AECF-D50B990D854B}"/>
              </a:ext>
            </a:extLst>
          </p:cNvPr>
          <p:cNvSpPr>
            <a:spLocks noGrp="1"/>
          </p:cNvSpPr>
          <p:nvPr>
            <p:ph type="title"/>
          </p:nvPr>
        </p:nvSpPr>
        <p:spPr/>
        <p:txBody>
          <a:bodyPr/>
          <a:lstStyle/>
          <a:p>
            <a:r>
              <a:rPr lang="en-US" dirty="0"/>
              <a:t>Global stimulus preferences</a:t>
            </a:r>
          </a:p>
        </p:txBody>
      </p:sp>
      <p:sp>
        <p:nvSpPr>
          <p:cNvPr id="4" name="Slide Number Placeholder 3">
            <a:extLst>
              <a:ext uri="{FF2B5EF4-FFF2-40B4-BE49-F238E27FC236}">
                <a16:creationId xmlns:a16="http://schemas.microsoft.com/office/drawing/2014/main" id="{450A0852-5547-4F72-BB2C-971B5F4386D0}"/>
              </a:ext>
            </a:extLst>
          </p:cNvPr>
          <p:cNvSpPr>
            <a:spLocks noGrp="1"/>
          </p:cNvSpPr>
          <p:nvPr>
            <p:ph type="sldNum" sz="quarter" idx="10"/>
          </p:nvPr>
        </p:nvSpPr>
        <p:spPr/>
        <p:txBody>
          <a:bodyPr/>
          <a:lstStyle/>
          <a:p>
            <a:fld id="{2F6078F4-E63E-4AA0-B8D1-966A19A57BCF}" type="slidenum">
              <a:rPr lang="de-DE" smtClean="0"/>
              <a:pPr/>
              <a:t>21</a:t>
            </a:fld>
            <a:endParaRPr lang="de-DE" dirty="0"/>
          </a:p>
        </p:txBody>
      </p:sp>
      <p:pic>
        <p:nvPicPr>
          <p:cNvPr id="5" name="Picture 4">
            <a:extLst>
              <a:ext uri="{FF2B5EF4-FFF2-40B4-BE49-F238E27FC236}">
                <a16:creationId xmlns:a16="http://schemas.microsoft.com/office/drawing/2014/main" id="{1A82D01C-07EC-41A9-85DF-FE4BC9E96DD1}"/>
              </a:ext>
            </a:extLst>
          </p:cNvPr>
          <p:cNvPicPr>
            <a:picLocks noChangeAspect="1"/>
          </p:cNvPicPr>
          <p:nvPr/>
        </p:nvPicPr>
        <p:blipFill>
          <a:blip r:embed="rId2"/>
          <a:stretch>
            <a:fillRect/>
          </a:stretch>
        </p:blipFill>
        <p:spPr>
          <a:xfrm>
            <a:off x="3431704" y="1203375"/>
            <a:ext cx="4809351" cy="5445224"/>
          </a:xfrm>
          <a:prstGeom prst="rect">
            <a:avLst/>
          </a:prstGeom>
        </p:spPr>
      </p:pic>
      <p:sp>
        <p:nvSpPr>
          <p:cNvPr id="6" name="TextBox 5">
            <a:extLst>
              <a:ext uri="{FF2B5EF4-FFF2-40B4-BE49-F238E27FC236}">
                <a16:creationId xmlns:a16="http://schemas.microsoft.com/office/drawing/2014/main" id="{BF315689-C1A5-4EAE-99CF-056156E4716C}"/>
              </a:ext>
            </a:extLst>
          </p:cNvPr>
          <p:cNvSpPr txBox="1"/>
          <p:nvPr/>
        </p:nvSpPr>
        <p:spPr>
          <a:xfrm>
            <a:off x="623392" y="5075068"/>
            <a:ext cx="2646878" cy="784830"/>
          </a:xfrm>
          <a:prstGeom prst="rect">
            <a:avLst/>
          </a:prstGeom>
          <a:noFill/>
        </p:spPr>
        <p:txBody>
          <a:bodyPr wrap="none" rtlCol="0">
            <a:spAutoFit/>
          </a:bodyPr>
          <a:lstStyle/>
          <a:p>
            <a:r>
              <a:rPr lang="en-US" dirty="0">
                <a:solidFill>
                  <a:srgbClr val="00B0F0"/>
                </a:solidFill>
              </a:rPr>
              <a:t>Distribution of scanning </a:t>
            </a:r>
          </a:p>
          <a:p>
            <a:r>
              <a:rPr lang="en-US" dirty="0">
                <a:solidFill>
                  <a:srgbClr val="00B0F0"/>
                </a:solidFill>
              </a:rPr>
              <a:t>direction preferences</a:t>
            </a:r>
          </a:p>
        </p:txBody>
      </p:sp>
      <p:sp>
        <p:nvSpPr>
          <p:cNvPr id="7" name="Rectangle 6">
            <a:extLst>
              <a:ext uri="{FF2B5EF4-FFF2-40B4-BE49-F238E27FC236}">
                <a16:creationId xmlns:a16="http://schemas.microsoft.com/office/drawing/2014/main" id="{C5AF7485-5B9E-45D5-8A62-07BC368A17AD}"/>
              </a:ext>
            </a:extLst>
          </p:cNvPr>
          <p:cNvSpPr/>
          <p:nvPr/>
        </p:nvSpPr>
        <p:spPr bwMode="auto">
          <a:xfrm>
            <a:off x="3503713" y="4653136"/>
            <a:ext cx="1368152" cy="1782554"/>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2620918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9E39-10AB-4232-AECF-D50B990D854B}"/>
              </a:ext>
            </a:extLst>
          </p:cNvPr>
          <p:cNvSpPr>
            <a:spLocks noGrp="1"/>
          </p:cNvSpPr>
          <p:nvPr>
            <p:ph type="title"/>
          </p:nvPr>
        </p:nvSpPr>
        <p:spPr/>
        <p:txBody>
          <a:bodyPr/>
          <a:lstStyle/>
          <a:p>
            <a:r>
              <a:rPr lang="en-US" dirty="0"/>
              <a:t>Global stimulus preferences</a:t>
            </a:r>
          </a:p>
        </p:txBody>
      </p:sp>
      <p:sp>
        <p:nvSpPr>
          <p:cNvPr id="4" name="Slide Number Placeholder 3">
            <a:extLst>
              <a:ext uri="{FF2B5EF4-FFF2-40B4-BE49-F238E27FC236}">
                <a16:creationId xmlns:a16="http://schemas.microsoft.com/office/drawing/2014/main" id="{450A0852-5547-4F72-BB2C-971B5F4386D0}"/>
              </a:ext>
            </a:extLst>
          </p:cNvPr>
          <p:cNvSpPr>
            <a:spLocks noGrp="1"/>
          </p:cNvSpPr>
          <p:nvPr>
            <p:ph type="sldNum" sz="quarter" idx="10"/>
          </p:nvPr>
        </p:nvSpPr>
        <p:spPr/>
        <p:txBody>
          <a:bodyPr/>
          <a:lstStyle/>
          <a:p>
            <a:fld id="{2F6078F4-E63E-4AA0-B8D1-966A19A57BCF}" type="slidenum">
              <a:rPr lang="de-DE" smtClean="0"/>
              <a:pPr/>
              <a:t>22</a:t>
            </a:fld>
            <a:endParaRPr lang="de-DE" dirty="0"/>
          </a:p>
        </p:txBody>
      </p:sp>
      <p:pic>
        <p:nvPicPr>
          <p:cNvPr id="5" name="Picture 4">
            <a:extLst>
              <a:ext uri="{FF2B5EF4-FFF2-40B4-BE49-F238E27FC236}">
                <a16:creationId xmlns:a16="http://schemas.microsoft.com/office/drawing/2014/main" id="{1A82D01C-07EC-41A9-85DF-FE4BC9E96DD1}"/>
              </a:ext>
            </a:extLst>
          </p:cNvPr>
          <p:cNvPicPr>
            <a:picLocks noChangeAspect="1"/>
          </p:cNvPicPr>
          <p:nvPr/>
        </p:nvPicPr>
        <p:blipFill>
          <a:blip r:embed="rId2"/>
          <a:stretch>
            <a:fillRect/>
          </a:stretch>
        </p:blipFill>
        <p:spPr>
          <a:xfrm>
            <a:off x="3431704" y="1203375"/>
            <a:ext cx="4809351" cy="5445224"/>
          </a:xfrm>
          <a:prstGeom prst="rect">
            <a:avLst/>
          </a:prstGeom>
        </p:spPr>
      </p:pic>
      <p:sp>
        <p:nvSpPr>
          <p:cNvPr id="6" name="TextBox 5">
            <a:extLst>
              <a:ext uri="{FF2B5EF4-FFF2-40B4-BE49-F238E27FC236}">
                <a16:creationId xmlns:a16="http://schemas.microsoft.com/office/drawing/2014/main" id="{921CD3DE-779D-4B1D-AF72-599B27EFE1DD}"/>
              </a:ext>
            </a:extLst>
          </p:cNvPr>
          <p:cNvSpPr txBox="1"/>
          <p:nvPr/>
        </p:nvSpPr>
        <p:spPr>
          <a:xfrm>
            <a:off x="623392" y="5075068"/>
            <a:ext cx="2839239" cy="1200329"/>
          </a:xfrm>
          <a:prstGeom prst="rect">
            <a:avLst/>
          </a:prstGeom>
          <a:noFill/>
        </p:spPr>
        <p:txBody>
          <a:bodyPr wrap="none" rtlCol="0">
            <a:spAutoFit/>
          </a:bodyPr>
          <a:lstStyle/>
          <a:p>
            <a:r>
              <a:rPr lang="en-US" dirty="0">
                <a:solidFill>
                  <a:srgbClr val="00B0F0"/>
                </a:solidFill>
              </a:rPr>
              <a:t>Firing rate when preferred</a:t>
            </a:r>
          </a:p>
          <a:p>
            <a:r>
              <a:rPr lang="en-US" dirty="0">
                <a:solidFill>
                  <a:srgbClr val="00B0F0"/>
                </a:solidFill>
              </a:rPr>
              <a:t>direction came first (</a:t>
            </a:r>
            <a:r>
              <a:rPr lang="en-US" dirty="0" err="1">
                <a:solidFill>
                  <a:srgbClr val="00B0F0"/>
                </a:solidFill>
              </a:rPr>
              <a:t>Fwd</a:t>
            </a:r>
            <a:r>
              <a:rPr lang="en-US" dirty="0">
                <a:solidFill>
                  <a:srgbClr val="00B0F0"/>
                </a:solidFill>
              </a:rPr>
              <a:t>)</a:t>
            </a:r>
          </a:p>
          <a:p>
            <a:r>
              <a:rPr lang="en-US" dirty="0">
                <a:solidFill>
                  <a:srgbClr val="00B0F0"/>
                </a:solidFill>
              </a:rPr>
              <a:t>or second (</a:t>
            </a:r>
            <a:r>
              <a:rPr lang="en-US" dirty="0" err="1">
                <a:solidFill>
                  <a:srgbClr val="00B0F0"/>
                </a:solidFill>
              </a:rPr>
              <a:t>Bwd</a:t>
            </a:r>
            <a:r>
              <a:rPr lang="en-US" dirty="0">
                <a:solidFill>
                  <a:srgbClr val="00B0F0"/>
                </a:solidFill>
              </a:rPr>
              <a:t>)</a:t>
            </a:r>
          </a:p>
        </p:txBody>
      </p:sp>
      <p:sp>
        <p:nvSpPr>
          <p:cNvPr id="7" name="Rectangle 6">
            <a:extLst>
              <a:ext uri="{FF2B5EF4-FFF2-40B4-BE49-F238E27FC236}">
                <a16:creationId xmlns:a16="http://schemas.microsoft.com/office/drawing/2014/main" id="{9327EB6B-8E97-490B-989E-DABB57C38C0B}"/>
              </a:ext>
            </a:extLst>
          </p:cNvPr>
          <p:cNvSpPr/>
          <p:nvPr/>
        </p:nvSpPr>
        <p:spPr bwMode="auto">
          <a:xfrm>
            <a:off x="4943872" y="4670783"/>
            <a:ext cx="1584176" cy="1977816"/>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1729394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9E39-10AB-4232-AECF-D50B990D854B}"/>
              </a:ext>
            </a:extLst>
          </p:cNvPr>
          <p:cNvSpPr>
            <a:spLocks noGrp="1"/>
          </p:cNvSpPr>
          <p:nvPr>
            <p:ph type="title"/>
          </p:nvPr>
        </p:nvSpPr>
        <p:spPr/>
        <p:txBody>
          <a:bodyPr/>
          <a:lstStyle/>
          <a:p>
            <a:r>
              <a:rPr lang="en-US" dirty="0"/>
              <a:t>Global stimulus preferences</a:t>
            </a:r>
          </a:p>
        </p:txBody>
      </p:sp>
      <p:sp>
        <p:nvSpPr>
          <p:cNvPr id="4" name="Slide Number Placeholder 3">
            <a:extLst>
              <a:ext uri="{FF2B5EF4-FFF2-40B4-BE49-F238E27FC236}">
                <a16:creationId xmlns:a16="http://schemas.microsoft.com/office/drawing/2014/main" id="{450A0852-5547-4F72-BB2C-971B5F4386D0}"/>
              </a:ext>
            </a:extLst>
          </p:cNvPr>
          <p:cNvSpPr>
            <a:spLocks noGrp="1"/>
          </p:cNvSpPr>
          <p:nvPr>
            <p:ph type="sldNum" sz="quarter" idx="10"/>
          </p:nvPr>
        </p:nvSpPr>
        <p:spPr/>
        <p:txBody>
          <a:bodyPr/>
          <a:lstStyle/>
          <a:p>
            <a:fld id="{2F6078F4-E63E-4AA0-B8D1-966A19A57BCF}" type="slidenum">
              <a:rPr lang="de-DE" smtClean="0"/>
              <a:pPr/>
              <a:t>23</a:t>
            </a:fld>
            <a:endParaRPr lang="de-DE" dirty="0"/>
          </a:p>
        </p:txBody>
      </p:sp>
      <p:pic>
        <p:nvPicPr>
          <p:cNvPr id="5" name="Picture 4">
            <a:extLst>
              <a:ext uri="{FF2B5EF4-FFF2-40B4-BE49-F238E27FC236}">
                <a16:creationId xmlns:a16="http://schemas.microsoft.com/office/drawing/2014/main" id="{1A82D01C-07EC-41A9-85DF-FE4BC9E96DD1}"/>
              </a:ext>
            </a:extLst>
          </p:cNvPr>
          <p:cNvPicPr>
            <a:picLocks noChangeAspect="1"/>
          </p:cNvPicPr>
          <p:nvPr/>
        </p:nvPicPr>
        <p:blipFill>
          <a:blip r:embed="rId3"/>
          <a:stretch>
            <a:fillRect/>
          </a:stretch>
        </p:blipFill>
        <p:spPr>
          <a:xfrm>
            <a:off x="3431704" y="1203375"/>
            <a:ext cx="4809351" cy="5445224"/>
          </a:xfrm>
          <a:prstGeom prst="rect">
            <a:avLst/>
          </a:prstGeom>
        </p:spPr>
      </p:pic>
      <p:sp>
        <p:nvSpPr>
          <p:cNvPr id="6" name="TextBox 5">
            <a:extLst>
              <a:ext uri="{FF2B5EF4-FFF2-40B4-BE49-F238E27FC236}">
                <a16:creationId xmlns:a16="http://schemas.microsoft.com/office/drawing/2014/main" id="{3F95C793-8D8F-4991-B13F-04494AD38BFB}"/>
              </a:ext>
            </a:extLst>
          </p:cNvPr>
          <p:cNvSpPr txBox="1"/>
          <p:nvPr/>
        </p:nvSpPr>
        <p:spPr>
          <a:xfrm>
            <a:off x="623392" y="5075068"/>
            <a:ext cx="3070071" cy="1200329"/>
          </a:xfrm>
          <a:prstGeom prst="rect">
            <a:avLst/>
          </a:prstGeom>
          <a:noFill/>
        </p:spPr>
        <p:txBody>
          <a:bodyPr wrap="none" rtlCol="0">
            <a:spAutoFit/>
          </a:bodyPr>
          <a:lstStyle/>
          <a:p>
            <a:r>
              <a:rPr lang="en-US" dirty="0">
                <a:solidFill>
                  <a:srgbClr val="00B0F0"/>
                </a:solidFill>
              </a:rPr>
              <a:t>Firing rate when surface</a:t>
            </a:r>
          </a:p>
          <a:p>
            <a:r>
              <a:rPr lang="en-US" dirty="0">
                <a:solidFill>
                  <a:srgbClr val="00B0F0"/>
                </a:solidFill>
              </a:rPr>
              <a:t>was untreated (High friction)</a:t>
            </a:r>
          </a:p>
          <a:p>
            <a:r>
              <a:rPr lang="en-US" dirty="0">
                <a:solidFill>
                  <a:srgbClr val="00B0F0"/>
                </a:solidFill>
              </a:rPr>
              <a:t>or treated (Low friction)</a:t>
            </a:r>
          </a:p>
        </p:txBody>
      </p:sp>
      <p:sp>
        <p:nvSpPr>
          <p:cNvPr id="7" name="Rectangle 6">
            <a:extLst>
              <a:ext uri="{FF2B5EF4-FFF2-40B4-BE49-F238E27FC236}">
                <a16:creationId xmlns:a16="http://schemas.microsoft.com/office/drawing/2014/main" id="{16FD57C4-E8EC-4FD5-B29B-648DE26A6A1D}"/>
              </a:ext>
            </a:extLst>
          </p:cNvPr>
          <p:cNvSpPr/>
          <p:nvPr/>
        </p:nvSpPr>
        <p:spPr bwMode="auto">
          <a:xfrm>
            <a:off x="6456040" y="4629092"/>
            <a:ext cx="1584176" cy="1977816"/>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1783931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AFC7-47E9-406A-9A2D-FE6323C4A424}"/>
              </a:ext>
            </a:extLst>
          </p:cNvPr>
          <p:cNvSpPr>
            <a:spLocks noGrp="1"/>
          </p:cNvSpPr>
          <p:nvPr>
            <p:ph type="title"/>
          </p:nvPr>
        </p:nvSpPr>
        <p:spPr/>
        <p:txBody>
          <a:bodyPr/>
          <a:lstStyle/>
          <a:p>
            <a:r>
              <a:rPr lang="en-US" dirty="0"/>
              <a:t>Local strains explain responses to different friction</a:t>
            </a:r>
          </a:p>
        </p:txBody>
      </p:sp>
      <p:sp>
        <p:nvSpPr>
          <p:cNvPr id="4" name="Slide Number Placeholder 3">
            <a:extLst>
              <a:ext uri="{FF2B5EF4-FFF2-40B4-BE49-F238E27FC236}">
                <a16:creationId xmlns:a16="http://schemas.microsoft.com/office/drawing/2014/main" id="{0468D4F3-87DB-4527-AADC-28535781FC68}"/>
              </a:ext>
            </a:extLst>
          </p:cNvPr>
          <p:cNvSpPr>
            <a:spLocks noGrp="1"/>
          </p:cNvSpPr>
          <p:nvPr>
            <p:ph type="sldNum" sz="quarter" idx="10"/>
          </p:nvPr>
        </p:nvSpPr>
        <p:spPr/>
        <p:txBody>
          <a:bodyPr/>
          <a:lstStyle/>
          <a:p>
            <a:fld id="{2F6078F4-E63E-4AA0-B8D1-966A19A57BCF}" type="slidenum">
              <a:rPr lang="de-DE" smtClean="0"/>
              <a:pPr/>
              <a:t>24</a:t>
            </a:fld>
            <a:endParaRPr lang="de-DE" dirty="0"/>
          </a:p>
        </p:txBody>
      </p:sp>
      <p:pic>
        <p:nvPicPr>
          <p:cNvPr id="5" name="Picture 4">
            <a:extLst>
              <a:ext uri="{FF2B5EF4-FFF2-40B4-BE49-F238E27FC236}">
                <a16:creationId xmlns:a16="http://schemas.microsoft.com/office/drawing/2014/main" id="{2EEF4ED2-5B96-48D2-8C74-22650D17FB84}"/>
              </a:ext>
            </a:extLst>
          </p:cNvPr>
          <p:cNvPicPr>
            <a:picLocks noChangeAspect="1"/>
          </p:cNvPicPr>
          <p:nvPr/>
        </p:nvPicPr>
        <p:blipFill>
          <a:blip r:embed="rId2"/>
          <a:stretch>
            <a:fillRect/>
          </a:stretch>
        </p:blipFill>
        <p:spPr>
          <a:xfrm>
            <a:off x="906099" y="1268760"/>
            <a:ext cx="9937104" cy="4803545"/>
          </a:xfrm>
          <a:prstGeom prst="rect">
            <a:avLst/>
          </a:prstGeom>
        </p:spPr>
      </p:pic>
    </p:spTree>
    <p:extLst>
      <p:ext uri="{BB962C8B-B14F-4D97-AF65-F5344CB8AC3E}">
        <p14:creationId xmlns:p14="http://schemas.microsoft.com/office/powerpoint/2010/main" val="1061276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AFC7-47E9-406A-9A2D-FE6323C4A424}"/>
              </a:ext>
            </a:extLst>
          </p:cNvPr>
          <p:cNvSpPr>
            <a:spLocks noGrp="1"/>
          </p:cNvSpPr>
          <p:nvPr>
            <p:ph type="title"/>
          </p:nvPr>
        </p:nvSpPr>
        <p:spPr/>
        <p:txBody>
          <a:bodyPr/>
          <a:lstStyle/>
          <a:p>
            <a:r>
              <a:rPr lang="en-US" dirty="0"/>
              <a:t>Local strains explain responses to different friction</a:t>
            </a:r>
          </a:p>
        </p:txBody>
      </p:sp>
      <p:sp>
        <p:nvSpPr>
          <p:cNvPr id="4" name="Slide Number Placeholder 3">
            <a:extLst>
              <a:ext uri="{FF2B5EF4-FFF2-40B4-BE49-F238E27FC236}">
                <a16:creationId xmlns:a16="http://schemas.microsoft.com/office/drawing/2014/main" id="{0468D4F3-87DB-4527-AADC-28535781FC68}"/>
              </a:ext>
            </a:extLst>
          </p:cNvPr>
          <p:cNvSpPr>
            <a:spLocks noGrp="1"/>
          </p:cNvSpPr>
          <p:nvPr>
            <p:ph type="sldNum" sz="quarter" idx="10"/>
          </p:nvPr>
        </p:nvSpPr>
        <p:spPr/>
        <p:txBody>
          <a:bodyPr/>
          <a:lstStyle/>
          <a:p>
            <a:fld id="{2F6078F4-E63E-4AA0-B8D1-966A19A57BCF}" type="slidenum">
              <a:rPr lang="de-DE" smtClean="0"/>
              <a:pPr/>
              <a:t>25</a:t>
            </a:fld>
            <a:endParaRPr lang="de-DE" dirty="0"/>
          </a:p>
        </p:txBody>
      </p:sp>
      <p:pic>
        <p:nvPicPr>
          <p:cNvPr id="5" name="Picture 4">
            <a:extLst>
              <a:ext uri="{FF2B5EF4-FFF2-40B4-BE49-F238E27FC236}">
                <a16:creationId xmlns:a16="http://schemas.microsoft.com/office/drawing/2014/main" id="{2EEF4ED2-5B96-48D2-8C74-22650D17FB84}"/>
              </a:ext>
            </a:extLst>
          </p:cNvPr>
          <p:cNvPicPr>
            <a:picLocks noChangeAspect="1"/>
          </p:cNvPicPr>
          <p:nvPr/>
        </p:nvPicPr>
        <p:blipFill>
          <a:blip r:embed="rId2"/>
          <a:stretch>
            <a:fillRect/>
          </a:stretch>
        </p:blipFill>
        <p:spPr>
          <a:xfrm>
            <a:off x="906099" y="1268760"/>
            <a:ext cx="9937104" cy="4803545"/>
          </a:xfrm>
          <a:prstGeom prst="rect">
            <a:avLst/>
          </a:prstGeom>
        </p:spPr>
      </p:pic>
      <p:sp>
        <p:nvSpPr>
          <p:cNvPr id="3" name="Rectangle 2">
            <a:extLst>
              <a:ext uri="{FF2B5EF4-FFF2-40B4-BE49-F238E27FC236}">
                <a16:creationId xmlns:a16="http://schemas.microsoft.com/office/drawing/2014/main" id="{4D9CA8AC-7BE2-4B69-AD76-330388E131E0}"/>
              </a:ext>
            </a:extLst>
          </p:cNvPr>
          <p:cNvSpPr/>
          <p:nvPr/>
        </p:nvSpPr>
        <p:spPr bwMode="auto">
          <a:xfrm>
            <a:off x="1703512" y="2780928"/>
            <a:ext cx="1584176" cy="1656184"/>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6" name="Rectangle 5">
            <a:extLst>
              <a:ext uri="{FF2B5EF4-FFF2-40B4-BE49-F238E27FC236}">
                <a16:creationId xmlns:a16="http://schemas.microsoft.com/office/drawing/2014/main" id="{DF4FB2DC-4D77-48BA-86BB-65F9AE0B780E}"/>
              </a:ext>
            </a:extLst>
          </p:cNvPr>
          <p:cNvSpPr/>
          <p:nvPr/>
        </p:nvSpPr>
        <p:spPr bwMode="auto">
          <a:xfrm>
            <a:off x="9120336" y="1628800"/>
            <a:ext cx="1584176" cy="1008112"/>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7" name="Rectangle 6">
            <a:extLst>
              <a:ext uri="{FF2B5EF4-FFF2-40B4-BE49-F238E27FC236}">
                <a16:creationId xmlns:a16="http://schemas.microsoft.com/office/drawing/2014/main" id="{2DBBBD72-D526-4B2E-BB11-C43BCE465341}"/>
              </a:ext>
            </a:extLst>
          </p:cNvPr>
          <p:cNvSpPr/>
          <p:nvPr/>
        </p:nvSpPr>
        <p:spPr bwMode="auto">
          <a:xfrm>
            <a:off x="1919536" y="4437112"/>
            <a:ext cx="1512168" cy="1368152"/>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4251671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AFC7-47E9-406A-9A2D-FE6323C4A424}"/>
              </a:ext>
            </a:extLst>
          </p:cNvPr>
          <p:cNvSpPr>
            <a:spLocks noGrp="1"/>
          </p:cNvSpPr>
          <p:nvPr>
            <p:ph type="title"/>
          </p:nvPr>
        </p:nvSpPr>
        <p:spPr/>
        <p:txBody>
          <a:bodyPr/>
          <a:lstStyle/>
          <a:p>
            <a:r>
              <a:rPr lang="en-US" dirty="0"/>
              <a:t>Local strains explain responses to different friction (reversed stimulus)</a:t>
            </a:r>
          </a:p>
        </p:txBody>
      </p:sp>
      <p:sp>
        <p:nvSpPr>
          <p:cNvPr id="4" name="Slide Number Placeholder 3">
            <a:extLst>
              <a:ext uri="{FF2B5EF4-FFF2-40B4-BE49-F238E27FC236}">
                <a16:creationId xmlns:a16="http://schemas.microsoft.com/office/drawing/2014/main" id="{0468D4F3-87DB-4527-AADC-28535781FC68}"/>
              </a:ext>
            </a:extLst>
          </p:cNvPr>
          <p:cNvSpPr>
            <a:spLocks noGrp="1"/>
          </p:cNvSpPr>
          <p:nvPr>
            <p:ph type="sldNum" sz="quarter" idx="10"/>
          </p:nvPr>
        </p:nvSpPr>
        <p:spPr/>
        <p:txBody>
          <a:bodyPr/>
          <a:lstStyle/>
          <a:p>
            <a:fld id="{2F6078F4-E63E-4AA0-B8D1-966A19A57BCF}" type="slidenum">
              <a:rPr lang="de-DE" smtClean="0"/>
              <a:pPr/>
              <a:t>26</a:t>
            </a:fld>
            <a:endParaRPr lang="de-DE" dirty="0"/>
          </a:p>
        </p:txBody>
      </p:sp>
      <p:pic>
        <p:nvPicPr>
          <p:cNvPr id="3" name="Picture 2">
            <a:extLst>
              <a:ext uri="{FF2B5EF4-FFF2-40B4-BE49-F238E27FC236}">
                <a16:creationId xmlns:a16="http://schemas.microsoft.com/office/drawing/2014/main" id="{FA6D8496-2ED6-4B2A-A35D-DE38AA3FE9FB}"/>
              </a:ext>
            </a:extLst>
          </p:cNvPr>
          <p:cNvPicPr>
            <a:picLocks noChangeAspect="1"/>
          </p:cNvPicPr>
          <p:nvPr/>
        </p:nvPicPr>
        <p:blipFill>
          <a:blip r:embed="rId2"/>
          <a:stretch>
            <a:fillRect/>
          </a:stretch>
        </p:blipFill>
        <p:spPr>
          <a:xfrm>
            <a:off x="911424" y="1753663"/>
            <a:ext cx="9937104" cy="4265743"/>
          </a:xfrm>
          <a:prstGeom prst="rect">
            <a:avLst/>
          </a:prstGeom>
        </p:spPr>
      </p:pic>
    </p:spTree>
    <p:extLst>
      <p:ext uri="{BB962C8B-B14F-4D97-AF65-F5344CB8AC3E}">
        <p14:creationId xmlns:p14="http://schemas.microsoft.com/office/powerpoint/2010/main" val="700778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AFC7-47E9-406A-9A2D-FE6323C4A424}"/>
              </a:ext>
            </a:extLst>
          </p:cNvPr>
          <p:cNvSpPr>
            <a:spLocks noGrp="1"/>
          </p:cNvSpPr>
          <p:nvPr>
            <p:ph type="title"/>
          </p:nvPr>
        </p:nvSpPr>
        <p:spPr/>
        <p:txBody>
          <a:bodyPr/>
          <a:lstStyle/>
          <a:p>
            <a:r>
              <a:rPr lang="en-US" dirty="0"/>
              <a:t>Local strains explain responses to different friction (reversed stimulus)</a:t>
            </a:r>
          </a:p>
        </p:txBody>
      </p:sp>
      <p:sp>
        <p:nvSpPr>
          <p:cNvPr id="4" name="Slide Number Placeholder 3">
            <a:extLst>
              <a:ext uri="{FF2B5EF4-FFF2-40B4-BE49-F238E27FC236}">
                <a16:creationId xmlns:a16="http://schemas.microsoft.com/office/drawing/2014/main" id="{0468D4F3-87DB-4527-AADC-28535781FC68}"/>
              </a:ext>
            </a:extLst>
          </p:cNvPr>
          <p:cNvSpPr>
            <a:spLocks noGrp="1"/>
          </p:cNvSpPr>
          <p:nvPr>
            <p:ph type="sldNum" sz="quarter" idx="10"/>
          </p:nvPr>
        </p:nvSpPr>
        <p:spPr/>
        <p:txBody>
          <a:bodyPr/>
          <a:lstStyle/>
          <a:p>
            <a:fld id="{2F6078F4-E63E-4AA0-B8D1-966A19A57BCF}" type="slidenum">
              <a:rPr lang="de-DE" smtClean="0"/>
              <a:pPr/>
              <a:t>27</a:t>
            </a:fld>
            <a:endParaRPr lang="de-DE" dirty="0"/>
          </a:p>
        </p:txBody>
      </p:sp>
      <p:pic>
        <p:nvPicPr>
          <p:cNvPr id="3" name="Picture 2">
            <a:extLst>
              <a:ext uri="{FF2B5EF4-FFF2-40B4-BE49-F238E27FC236}">
                <a16:creationId xmlns:a16="http://schemas.microsoft.com/office/drawing/2014/main" id="{FA6D8496-2ED6-4B2A-A35D-DE38AA3FE9FB}"/>
              </a:ext>
            </a:extLst>
          </p:cNvPr>
          <p:cNvPicPr>
            <a:picLocks noChangeAspect="1"/>
          </p:cNvPicPr>
          <p:nvPr/>
        </p:nvPicPr>
        <p:blipFill>
          <a:blip r:embed="rId2"/>
          <a:stretch>
            <a:fillRect/>
          </a:stretch>
        </p:blipFill>
        <p:spPr>
          <a:xfrm>
            <a:off x="911424" y="1753663"/>
            <a:ext cx="9937104" cy="4265743"/>
          </a:xfrm>
          <a:prstGeom prst="rect">
            <a:avLst/>
          </a:prstGeom>
        </p:spPr>
      </p:pic>
      <p:sp>
        <p:nvSpPr>
          <p:cNvPr id="5" name="Rectangle 4">
            <a:extLst>
              <a:ext uri="{FF2B5EF4-FFF2-40B4-BE49-F238E27FC236}">
                <a16:creationId xmlns:a16="http://schemas.microsoft.com/office/drawing/2014/main" id="{DE5B623F-057D-4460-B2C3-091F4B1C256E}"/>
              </a:ext>
            </a:extLst>
          </p:cNvPr>
          <p:cNvSpPr/>
          <p:nvPr/>
        </p:nvSpPr>
        <p:spPr bwMode="auto">
          <a:xfrm>
            <a:off x="7392144" y="2996952"/>
            <a:ext cx="2088232" cy="1584176"/>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6" name="Rectangle 5">
            <a:extLst>
              <a:ext uri="{FF2B5EF4-FFF2-40B4-BE49-F238E27FC236}">
                <a16:creationId xmlns:a16="http://schemas.microsoft.com/office/drawing/2014/main" id="{C5E69324-CAD6-4663-B810-72909B405F9E}"/>
              </a:ext>
            </a:extLst>
          </p:cNvPr>
          <p:cNvSpPr/>
          <p:nvPr/>
        </p:nvSpPr>
        <p:spPr bwMode="auto">
          <a:xfrm>
            <a:off x="7392144" y="4581128"/>
            <a:ext cx="2520280" cy="1584176"/>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3951366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C07A-CD0F-42A6-A643-CBE56F65B4BD}"/>
              </a:ext>
            </a:extLst>
          </p:cNvPr>
          <p:cNvSpPr>
            <a:spLocks noGrp="1"/>
          </p:cNvSpPr>
          <p:nvPr>
            <p:ph type="title"/>
          </p:nvPr>
        </p:nvSpPr>
        <p:spPr/>
        <p:txBody>
          <a:bodyPr/>
          <a:lstStyle/>
          <a:p>
            <a:r>
              <a:rPr lang="en-US" dirty="0"/>
              <a:t>Spike-triggered averages suggest FA1 afferents are the most sensitive class</a:t>
            </a:r>
          </a:p>
        </p:txBody>
      </p:sp>
      <p:sp>
        <p:nvSpPr>
          <p:cNvPr id="4" name="Slide Number Placeholder 3">
            <a:extLst>
              <a:ext uri="{FF2B5EF4-FFF2-40B4-BE49-F238E27FC236}">
                <a16:creationId xmlns:a16="http://schemas.microsoft.com/office/drawing/2014/main" id="{64A874FE-3264-4A44-A541-90C74A5F636F}"/>
              </a:ext>
            </a:extLst>
          </p:cNvPr>
          <p:cNvSpPr>
            <a:spLocks noGrp="1"/>
          </p:cNvSpPr>
          <p:nvPr>
            <p:ph type="sldNum" sz="quarter" idx="10"/>
          </p:nvPr>
        </p:nvSpPr>
        <p:spPr/>
        <p:txBody>
          <a:bodyPr/>
          <a:lstStyle/>
          <a:p>
            <a:fld id="{2F6078F4-E63E-4AA0-B8D1-966A19A57BCF}" type="slidenum">
              <a:rPr lang="de-DE" smtClean="0"/>
              <a:pPr/>
              <a:t>28</a:t>
            </a:fld>
            <a:endParaRPr lang="de-DE" dirty="0"/>
          </a:p>
        </p:txBody>
      </p:sp>
      <p:pic>
        <p:nvPicPr>
          <p:cNvPr id="5" name="Picture 4">
            <a:extLst>
              <a:ext uri="{FF2B5EF4-FFF2-40B4-BE49-F238E27FC236}">
                <a16:creationId xmlns:a16="http://schemas.microsoft.com/office/drawing/2014/main" id="{9FA7BCCE-0EB1-46A5-9877-7578CD077F09}"/>
              </a:ext>
            </a:extLst>
          </p:cNvPr>
          <p:cNvPicPr>
            <a:picLocks noChangeAspect="1"/>
          </p:cNvPicPr>
          <p:nvPr/>
        </p:nvPicPr>
        <p:blipFill>
          <a:blip r:embed="rId2"/>
          <a:stretch>
            <a:fillRect/>
          </a:stretch>
        </p:blipFill>
        <p:spPr>
          <a:xfrm>
            <a:off x="1883532" y="1267708"/>
            <a:ext cx="8424936" cy="5167348"/>
          </a:xfrm>
          <a:prstGeom prst="rect">
            <a:avLst/>
          </a:prstGeom>
        </p:spPr>
      </p:pic>
    </p:spTree>
    <p:extLst>
      <p:ext uri="{BB962C8B-B14F-4D97-AF65-F5344CB8AC3E}">
        <p14:creationId xmlns:p14="http://schemas.microsoft.com/office/powerpoint/2010/main" val="415763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C07A-CD0F-42A6-A643-CBE56F65B4BD}"/>
              </a:ext>
            </a:extLst>
          </p:cNvPr>
          <p:cNvSpPr>
            <a:spLocks noGrp="1"/>
          </p:cNvSpPr>
          <p:nvPr>
            <p:ph type="title"/>
          </p:nvPr>
        </p:nvSpPr>
        <p:spPr/>
        <p:txBody>
          <a:bodyPr/>
          <a:lstStyle/>
          <a:p>
            <a:r>
              <a:rPr lang="en-US" dirty="0"/>
              <a:t>Spike-triggered averages suggest FA1 afferents are the most sensitive class</a:t>
            </a:r>
          </a:p>
        </p:txBody>
      </p:sp>
      <p:sp>
        <p:nvSpPr>
          <p:cNvPr id="4" name="Slide Number Placeholder 3">
            <a:extLst>
              <a:ext uri="{FF2B5EF4-FFF2-40B4-BE49-F238E27FC236}">
                <a16:creationId xmlns:a16="http://schemas.microsoft.com/office/drawing/2014/main" id="{64A874FE-3264-4A44-A541-90C74A5F636F}"/>
              </a:ext>
            </a:extLst>
          </p:cNvPr>
          <p:cNvSpPr>
            <a:spLocks noGrp="1"/>
          </p:cNvSpPr>
          <p:nvPr>
            <p:ph type="sldNum" sz="quarter" idx="10"/>
          </p:nvPr>
        </p:nvSpPr>
        <p:spPr/>
        <p:txBody>
          <a:bodyPr/>
          <a:lstStyle/>
          <a:p>
            <a:fld id="{2F6078F4-E63E-4AA0-B8D1-966A19A57BCF}" type="slidenum">
              <a:rPr lang="de-DE" smtClean="0"/>
              <a:pPr/>
              <a:t>29</a:t>
            </a:fld>
            <a:endParaRPr lang="de-DE" dirty="0"/>
          </a:p>
        </p:txBody>
      </p:sp>
      <p:pic>
        <p:nvPicPr>
          <p:cNvPr id="5" name="Picture 4">
            <a:extLst>
              <a:ext uri="{FF2B5EF4-FFF2-40B4-BE49-F238E27FC236}">
                <a16:creationId xmlns:a16="http://schemas.microsoft.com/office/drawing/2014/main" id="{9FA7BCCE-0EB1-46A5-9877-7578CD077F09}"/>
              </a:ext>
            </a:extLst>
          </p:cNvPr>
          <p:cNvPicPr>
            <a:picLocks noChangeAspect="1"/>
          </p:cNvPicPr>
          <p:nvPr/>
        </p:nvPicPr>
        <p:blipFill>
          <a:blip r:embed="rId3"/>
          <a:stretch>
            <a:fillRect/>
          </a:stretch>
        </p:blipFill>
        <p:spPr>
          <a:xfrm>
            <a:off x="1883532" y="1267708"/>
            <a:ext cx="8424936" cy="5167348"/>
          </a:xfrm>
          <a:prstGeom prst="rect">
            <a:avLst/>
          </a:prstGeom>
        </p:spPr>
      </p:pic>
      <p:sp>
        <p:nvSpPr>
          <p:cNvPr id="3" name="Rectangle 2">
            <a:extLst>
              <a:ext uri="{FF2B5EF4-FFF2-40B4-BE49-F238E27FC236}">
                <a16:creationId xmlns:a16="http://schemas.microsoft.com/office/drawing/2014/main" id="{195FFE51-2C3E-43CA-8F97-E39541802898}"/>
              </a:ext>
            </a:extLst>
          </p:cNvPr>
          <p:cNvSpPr/>
          <p:nvPr/>
        </p:nvSpPr>
        <p:spPr bwMode="auto">
          <a:xfrm>
            <a:off x="1883532" y="1267708"/>
            <a:ext cx="4140460" cy="3385428"/>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2170926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2BD5-C676-4497-B599-8476BDFDAFAC}"/>
              </a:ext>
            </a:extLst>
          </p:cNvPr>
          <p:cNvSpPr>
            <a:spLocks noGrp="1"/>
          </p:cNvSpPr>
          <p:nvPr>
            <p:ph type="title"/>
          </p:nvPr>
        </p:nvSpPr>
        <p:spPr/>
        <p:txBody>
          <a:bodyPr/>
          <a:lstStyle/>
          <a:p>
            <a:r>
              <a:rPr lang="en-US" dirty="0"/>
              <a:t>Tactile afferents: a review</a:t>
            </a:r>
          </a:p>
        </p:txBody>
      </p:sp>
      <p:sp>
        <p:nvSpPr>
          <p:cNvPr id="4" name="Slide Number Placeholder 3">
            <a:extLst>
              <a:ext uri="{FF2B5EF4-FFF2-40B4-BE49-F238E27FC236}">
                <a16:creationId xmlns:a16="http://schemas.microsoft.com/office/drawing/2014/main" id="{F4E2961A-9069-4926-B49A-15E4B94C6F52}"/>
              </a:ext>
            </a:extLst>
          </p:cNvPr>
          <p:cNvSpPr>
            <a:spLocks noGrp="1"/>
          </p:cNvSpPr>
          <p:nvPr>
            <p:ph type="sldNum" sz="quarter" idx="10"/>
          </p:nvPr>
        </p:nvSpPr>
        <p:spPr/>
        <p:txBody>
          <a:bodyPr/>
          <a:lstStyle/>
          <a:p>
            <a:fld id="{2F6078F4-E63E-4AA0-B8D1-966A19A57BCF}" type="slidenum">
              <a:rPr lang="de-DE" smtClean="0"/>
              <a:pPr/>
              <a:t>3</a:t>
            </a:fld>
            <a:endParaRPr lang="de-DE" dirty="0"/>
          </a:p>
        </p:txBody>
      </p:sp>
      <p:pic>
        <p:nvPicPr>
          <p:cNvPr id="7" name="Picture 6">
            <a:extLst>
              <a:ext uri="{FF2B5EF4-FFF2-40B4-BE49-F238E27FC236}">
                <a16:creationId xmlns:a16="http://schemas.microsoft.com/office/drawing/2014/main" id="{06F850CD-7276-4D57-9F68-1143E36CA4FC}"/>
              </a:ext>
            </a:extLst>
          </p:cNvPr>
          <p:cNvPicPr>
            <a:picLocks noChangeAspect="1"/>
          </p:cNvPicPr>
          <p:nvPr/>
        </p:nvPicPr>
        <p:blipFill>
          <a:blip r:embed="rId2"/>
          <a:stretch>
            <a:fillRect/>
          </a:stretch>
        </p:blipFill>
        <p:spPr>
          <a:xfrm>
            <a:off x="997578" y="1196752"/>
            <a:ext cx="9649072" cy="5071442"/>
          </a:xfrm>
          <a:prstGeom prst="rect">
            <a:avLst/>
          </a:prstGeom>
        </p:spPr>
      </p:pic>
      <p:sp>
        <p:nvSpPr>
          <p:cNvPr id="8" name="TextBox 7">
            <a:extLst>
              <a:ext uri="{FF2B5EF4-FFF2-40B4-BE49-F238E27FC236}">
                <a16:creationId xmlns:a16="http://schemas.microsoft.com/office/drawing/2014/main" id="{E8210F79-70F0-4EB6-958D-F0809E72C860}"/>
              </a:ext>
            </a:extLst>
          </p:cNvPr>
          <p:cNvSpPr txBox="1"/>
          <p:nvPr/>
        </p:nvSpPr>
        <p:spPr>
          <a:xfrm>
            <a:off x="6528048" y="6198718"/>
            <a:ext cx="4032448" cy="276999"/>
          </a:xfrm>
          <a:prstGeom prst="rect">
            <a:avLst/>
          </a:prstGeom>
          <a:noFill/>
        </p:spPr>
        <p:txBody>
          <a:bodyPr wrap="square" rtlCol="0">
            <a:spAutoFit/>
          </a:bodyPr>
          <a:lstStyle/>
          <a:p>
            <a:pPr algn="r"/>
            <a:r>
              <a:rPr lang="en-US" sz="1200" dirty="0"/>
              <a:t>Adapted from: </a:t>
            </a:r>
            <a:r>
              <a:rPr lang="en-US" sz="1200" dirty="0" err="1"/>
              <a:t>Vallbo</a:t>
            </a:r>
            <a:r>
              <a:rPr lang="en-US" sz="1200" dirty="0"/>
              <a:t> &amp; Johansson 1984 </a:t>
            </a:r>
            <a:r>
              <a:rPr lang="en-US" sz="1200" i="1" dirty="0"/>
              <a:t>Hum. </a:t>
            </a:r>
            <a:r>
              <a:rPr lang="en-US" sz="1200" i="1" dirty="0" err="1"/>
              <a:t>Neurobiol</a:t>
            </a:r>
            <a:r>
              <a:rPr lang="en-US" sz="1200" i="1" dirty="0"/>
              <a:t>.</a:t>
            </a:r>
          </a:p>
        </p:txBody>
      </p:sp>
    </p:spTree>
    <p:extLst>
      <p:ext uri="{BB962C8B-B14F-4D97-AF65-F5344CB8AC3E}">
        <p14:creationId xmlns:p14="http://schemas.microsoft.com/office/powerpoint/2010/main" val="390256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C07A-CD0F-42A6-A643-CBE56F65B4BD}"/>
              </a:ext>
            </a:extLst>
          </p:cNvPr>
          <p:cNvSpPr>
            <a:spLocks noGrp="1"/>
          </p:cNvSpPr>
          <p:nvPr>
            <p:ph type="title"/>
          </p:nvPr>
        </p:nvSpPr>
        <p:spPr/>
        <p:txBody>
          <a:bodyPr/>
          <a:lstStyle/>
          <a:p>
            <a:r>
              <a:rPr lang="en-US" dirty="0"/>
              <a:t>Spike-triggered averages suggest FA1 afferents are the most sensitive class</a:t>
            </a:r>
          </a:p>
        </p:txBody>
      </p:sp>
      <p:sp>
        <p:nvSpPr>
          <p:cNvPr id="4" name="Slide Number Placeholder 3">
            <a:extLst>
              <a:ext uri="{FF2B5EF4-FFF2-40B4-BE49-F238E27FC236}">
                <a16:creationId xmlns:a16="http://schemas.microsoft.com/office/drawing/2014/main" id="{64A874FE-3264-4A44-A541-90C74A5F636F}"/>
              </a:ext>
            </a:extLst>
          </p:cNvPr>
          <p:cNvSpPr>
            <a:spLocks noGrp="1"/>
          </p:cNvSpPr>
          <p:nvPr>
            <p:ph type="sldNum" sz="quarter" idx="10"/>
          </p:nvPr>
        </p:nvSpPr>
        <p:spPr/>
        <p:txBody>
          <a:bodyPr/>
          <a:lstStyle/>
          <a:p>
            <a:fld id="{2F6078F4-E63E-4AA0-B8D1-966A19A57BCF}" type="slidenum">
              <a:rPr lang="de-DE" smtClean="0"/>
              <a:pPr/>
              <a:t>30</a:t>
            </a:fld>
            <a:endParaRPr lang="de-DE" dirty="0"/>
          </a:p>
        </p:txBody>
      </p:sp>
      <p:pic>
        <p:nvPicPr>
          <p:cNvPr id="5" name="Picture 4">
            <a:extLst>
              <a:ext uri="{FF2B5EF4-FFF2-40B4-BE49-F238E27FC236}">
                <a16:creationId xmlns:a16="http://schemas.microsoft.com/office/drawing/2014/main" id="{9FA7BCCE-0EB1-46A5-9877-7578CD077F09}"/>
              </a:ext>
            </a:extLst>
          </p:cNvPr>
          <p:cNvPicPr>
            <a:picLocks noChangeAspect="1"/>
          </p:cNvPicPr>
          <p:nvPr/>
        </p:nvPicPr>
        <p:blipFill>
          <a:blip r:embed="rId3"/>
          <a:stretch>
            <a:fillRect/>
          </a:stretch>
        </p:blipFill>
        <p:spPr>
          <a:xfrm>
            <a:off x="1883532" y="1267708"/>
            <a:ext cx="8424936" cy="5167348"/>
          </a:xfrm>
          <a:prstGeom prst="rect">
            <a:avLst/>
          </a:prstGeom>
        </p:spPr>
      </p:pic>
      <p:sp>
        <p:nvSpPr>
          <p:cNvPr id="3" name="Rectangle 2">
            <a:extLst>
              <a:ext uri="{FF2B5EF4-FFF2-40B4-BE49-F238E27FC236}">
                <a16:creationId xmlns:a16="http://schemas.microsoft.com/office/drawing/2014/main" id="{195FFE51-2C3E-43CA-8F97-E39541802898}"/>
              </a:ext>
            </a:extLst>
          </p:cNvPr>
          <p:cNvSpPr/>
          <p:nvPr/>
        </p:nvSpPr>
        <p:spPr bwMode="auto">
          <a:xfrm>
            <a:off x="1883532" y="4581128"/>
            <a:ext cx="4140460" cy="1944216"/>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3737801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C07A-CD0F-42A6-A643-CBE56F65B4BD}"/>
              </a:ext>
            </a:extLst>
          </p:cNvPr>
          <p:cNvSpPr>
            <a:spLocks noGrp="1"/>
          </p:cNvSpPr>
          <p:nvPr>
            <p:ph type="title"/>
          </p:nvPr>
        </p:nvSpPr>
        <p:spPr/>
        <p:txBody>
          <a:bodyPr/>
          <a:lstStyle/>
          <a:p>
            <a:r>
              <a:rPr lang="en-US" dirty="0"/>
              <a:t>Spike-triggered averages suggest FA1 afferents are the most sensitive class</a:t>
            </a:r>
          </a:p>
        </p:txBody>
      </p:sp>
      <p:sp>
        <p:nvSpPr>
          <p:cNvPr id="4" name="Slide Number Placeholder 3">
            <a:extLst>
              <a:ext uri="{FF2B5EF4-FFF2-40B4-BE49-F238E27FC236}">
                <a16:creationId xmlns:a16="http://schemas.microsoft.com/office/drawing/2014/main" id="{64A874FE-3264-4A44-A541-90C74A5F636F}"/>
              </a:ext>
            </a:extLst>
          </p:cNvPr>
          <p:cNvSpPr>
            <a:spLocks noGrp="1"/>
          </p:cNvSpPr>
          <p:nvPr>
            <p:ph type="sldNum" sz="quarter" idx="10"/>
          </p:nvPr>
        </p:nvSpPr>
        <p:spPr/>
        <p:txBody>
          <a:bodyPr/>
          <a:lstStyle/>
          <a:p>
            <a:fld id="{2F6078F4-E63E-4AA0-B8D1-966A19A57BCF}" type="slidenum">
              <a:rPr lang="de-DE" smtClean="0"/>
              <a:pPr/>
              <a:t>31</a:t>
            </a:fld>
            <a:endParaRPr lang="de-DE" dirty="0"/>
          </a:p>
        </p:txBody>
      </p:sp>
      <p:pic>
        <p:nvPicPr>
          <p:cNvPr id="5" name="Picture 4">
            <a:extLst>
              <a:ext uri="{FF2B5EF4-FFF2-40B4-BE49-F238E27FC236}">
                <a16:creationId xmlns:a16="http://schemas.microsoft.com/office/drawing/2014/main" id="{9FA7BCCE-0EB1-46A5-9877-7578CD077F09}"/>
              </a:ext>
            </a:extLst>
          </p:cNvPr>
          <p:cNvPicPr>
            <a:picLocks noChangeAspect="1"/>
          </p:cNvPicPr>
          <p:nvPr/>
        </p:nvPicPr>
        <p:blipFill>
          <a:blip r:embed="rId3"/>
          <a:stretch>
            <a:fillRect/>
          </a:stretch>
        </p:blipFill>
        <p:spPr>
          <a:xfrm>
            <a:off x="1883532" y="1267708"/>
            <a:ext cx="8424936" cy="5167348"/>
          </a:xfrm>
          <a:prstGeom prst="rect">
            <a:avLst/>
          </a:prstGeom>
        </p:spPr>
      </p:pic>
      <p:sp>
        <p:nvSpPr>
          <p:cNvPr id="3" name="Rectangle 2">
            <a:extLst>
              <a:ext uri="{FF2B5EF4-FFF2-40B4-BE49-F238E27FC236}">
                <a16:creationId xmlns:a16="http://schemas.microsoft.com/office/drawing/2014/main" id="{195FFE51-2C3E-43CA-8F97-E39541802898}"/>
              </a:ext>
            </a:extLst>
          </p:cNvPr>
          <p:cNvSpPr/>
          <p:nvPr/>
        </p:nvSpPr>
        <p:spPr bwMode="auto">
          <a:xfrm>
            <a:off x="6096000" y="1267708"/>
            <a:ext cx="4212468" cy="5185629"/>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6" name="TextBox 5">
            <a:extLst>
              <a:ext uri="{FF2B5EF4-FFF2-40B4-BE49-F238E27FC236}">
                <a16:creationId xmlns:a16="http://schemas.microsoft.com/office/drawing/2014/main" id="{9BC5CB1D-A533-4464-AAE7-633B86FC1958}"/>
              </a:ext>
            </a:extLst>
          </p:cNvPr>
          <p:cNvSpPr txBox="1"/>
          <p:nvPr/>
        </p:nvSpPr>
        <p:spPr>
          <a:xfrm>
            <a:off x="10416480" y="1802731"/>
            <a:ext cx="1441420" cy="784830"/>
          </a:xfrm>
          <a:prstGeom prst="rect">
            <a:avLst/>
          </a:prstGeom>
          <a:noFill/>
        </p:spPr>
        <p:txBody>
          <a:bodyPr wrap="none" rtlCol="0">
            <a:spAutoFit/>
          </a:bodyPr>
          <a:lstStyle/>
          <a:p>
            <a:r>
              <a:rPr lang="en-US" dirty="0">
                <a:solidFill>
                  <a:srgbClr val="00B0F0"/>
                </a:solidFill>
              </a:rPr>
              <a:t>local strain</a:t>
            </a:r>
          </a:p>
          <a:p>
            <a:r>
              <a:rPr lang="en-US" dirty="0">
                <a:solidFill>
                  <a:srgbClr val="00B0F0"/>
                </a:solidFill>
              </a:rPr>
              <a:t>components</a:t>
            </a:r>
          </a:p>
        </p:txBody>
      </p:sp>
      <p:sp>
        <p:nvSpPr>
          <p:cNvPr id="7" name="TextBox 6">
            <a:extLst>
              <a:ext uri="{FF2B5EF4-FFF2-40B4-BE49-F238E27FC236}">
                <a16:creationId xmlns:a16="http://schemas.microsoft.com/office/drawing/2014/main" id="{E5B7889E-D13F-45A7-826E-716C62610D4F}"/>
              </a:ext>
            </a:extLst>
          </p:cNvPr>
          <p:cNvSpPr txBox="1"/>
          <p:nvPr/>
        </p:nvSpPr>
        <p:spPr>
          <a:xfrm>
            <a:off x="10416480" y="3515966"/>
            <a:ext cx="1159292" cy="784830"/>
          </a:xfrm>
          <a:prstGeom prst="rect">
            <a:avLst/>
          </a:prstGeom>
          <a:noFill/>
        </p:spPr>
        <p:txBody>
          <a:bodyPr wrap="none" rtlCol="0">
            <a:spAutoFit/>
          </a:bodyPr>
          <a:lstStyle/>
          <a:p>
            <a:r>
              <a:rPr lang="en-US" dirty="0">
                <a:solidFill>
                  <a:srgbClr val="00B0F0"/>
                </a:solidFill>
              </a:rPr>
              <a:t>recorded </a:t>
            </a:r>
          </a:p>
          <a:p>
            <a:r>
              <a:rPr lang="en-US" dirty="0">
                <a:solidFill>
                  <a:srgbClr val="00B0F0"/>
                </a:solidFill>
              </a:rPr>
              <a:t>spiking</a:t>
            </a:r>
          </a:p>
        </p:txBody>
      </p:sp>
      <p:sp>
        <p:nvSpPr>
          <p:cNvPr id="8" name="TextBox 7">
            <a:extLst>
              <a:ext uri="{FF2B5EF4-FFF2-40B4-BE49-F238E27FC236}">
                <a16:creationId xmlns:a16="http://schemas.microsoft.com/office/drawing/2014/main" id="{81B5FE78-5A29-4FAA-94D8-1A415595F633}"/>
              </a:ext>
            </a:extLst>
          </p:cNvPr>
          <p:cNvSpPr txBox="1"/>
          <p:nvPr/>
        </p:nvSpPr>
        <p:spPr>
          <a:xfrm>
            <a:off x="10416480" y="5229200"/>
            <a:ext cx="1197764" cy="784830"/>
          </a:xfrm>
          <a:prstGeom prst="rect">
            <a:avLst/>
          </a:prstGeom>
          <a:noFill/>
        </p:spPr>
        <p:txBody>
          <a:bodyPr wrap="none" rtlCol="0">
            <a:spAutoFit/>
          </a:bodyPr>
          <a:lstStyle/>
          <a:p>
            <a:r>
              <a:rPr lang="en-US" dirty="0">
                <a:solidFill>
                  <a:srgbClr val="00B0F0"/>
                </a:solidFill>
              </a:rPr>
              <a:t>predicted </a:t>
            </a:r>
          </a:p>
          <a:p>
            <a:r>
              <a:rPr lang="en-US" dirty="0">
                <a:solidFill>
                  <a:srgbClr val="00B0F0"/>
                </a:solidFill>
              </a:rPr>
              <a:t>spiking</a:t>
            </a:r>
          </a:p>
        </p:txBody>
      </p:sp>
    </p:spTree>
    <p:extLst>
      <p:ext uri="{BB962C8B-B14F-4D97-AF65-F5344CB8AC3E}">
        <p14:creationId xmlns:p14="http://schemas.microsoft.com/office/powerpoint/2010/main" val="1821082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79FE-330F-41D1-899F-001478BF4431}"/>
              </a:ext>
            </a:extLst>
          </p:cNvPr>
          <p:cNvSpPr>
            <a:spLocks noGrp="1"/>
          </p:cNvSpPr>
          <p:nvPr>
            <p:ph type="title"/>
          </p:nvPr>
        </p:nvSpPr>
        <p:spPr/>
        <p:txBody>
          <a:bodyPr/>
          <a:lstStyle/>
          <a:p>
            <a:r>
              <a:rPr lang="en-US" dirty="0"/>
              <a:t>Supplement: cross-validated R</a:t>
            </a:r>
            <a:r>
              <a:rPr lang="en-US" baseline="30000" dirty="0"/>
              <a:t>2 </a:t>
            </a:r>
            <a:r>
              <a:rPr lang="en-US" dirty="0"/>
              <a:t>heatmaps</a:t>
            </a:r>
            <a:endParaRPr lang="en-US" baseline="30000" dirty="0"/>
          </a:p>
        </p:txBody>
      </p:sp>
      <p:sp>
        <p:nvSpPr>
          <p:cNvPr id="4" name="Slide Number Placeholder 3">
            <a:extLst>
              <a:ext uri="{FF2B5EF4-FFF2-40B4-BE49-F238E27FC236}">
                <a16:creationId xmlns:a16="http://schemas.microsoft.com/office/drawing/2014/main" id="{DDEB9922-BCCB-43D3-B80A-EA10E7F89F72}"/>
              </a:ext>
            </a:extLst>
          </p:cNvPr>
          <p:cNvSpPr>
            <a:spLocks noGrp="1"/>
          </p:cNvSpPr>
          <p:nvPr>
            <p:ph type="sldNum" sz="quarter" idx="10"/>
          </p:nvPr>
        </p:nvSpPr>
        <p:spPr/>
        <p:txBody>
          <a:bodyPr/>
          <a:lstStyle/>
          <a:p>
            <a:fld id="{2F6078F4-E63E-4AA0-B8D1-966A19A57BCF}" type="slidenum">
              <a:rPr lang="de-DE" smtClean="0"/>
              <a:pPr/>
              <a:t>32</a:t>
            </a:fld>
            <a:endParaRPr lang="de-DE" dirty="0"/>
          </a:p>
        </p:txBody>
      </p:sp>
      <p:grpSp>
        <p:nvGrpSpPr>
          <p:cNvPr id="7" name="Group 6">
            <a:extLst>
              <a:ext uri="{FF2B5EF4-FFF2-40B4-BE49-F238E27FC236}">
                <a16:creationId xmlns:a16="http://schemas.microsoft.com/office/drawing/2014/main" id="{DAFB4844-566E-4CEC-AD05-EAFCAA989A74}"/>
              </a:ext>
            </a:extLst>
          </p:cNvPr>
          <p:cNvGrpSpPr/>
          <p:nvPr/>
        </p:nvGrpSpPr>
        <p:grpSpPr>
          <a:xfrm>
            <a:off x="1559496" y="1255828"/>
            <a:ext cx="9073008" cy="5392771"/>
            <a:chOff x="1559496" y="1255828"/>
            <a:chExt cx="9073008" cy="5392771"/>
          </a:xfrm>
        </p:grpSpPr>
        <p:pic>
          <p:nvPicPr>
            <p:cNvPr id="5" name="Picture 4">
              <a:extLst>
                <a:ext uri="{FF2B5EF4-FFF2-40B4-BE49-F238E27FC236}">
                  <a16:creationId xmlns:a16="http://schemas.microsoft.com/office/drawing/2014/main" id="{890083B2-556C-4148-8CF5-6FF8A66AC471}"/>
                </a:ext>
              </a:extLst>
            </p:cNvPr>
            <p:cNvPicPr>
              <a:picLocks noChangeAspect="1"/>
            </p:cNvPicPr>
            <p:nvPr/>
          </p:nvPicPr>
          <p:blipFill rotWithShape="1">
            <a:blip r:embed="rId2"/>
            <a:srcRect b="68343"/>
            <a:stretch/>
          </p:blipFill>
          <p:spPr>
            <a:xfrm>
              <a:off x="1559496" y="2670204"/>
              <a:ext cx="4536504" cy="2564017"/>
            </a:xfrm>
            <a:prstGeom prst="rect">
              <a:avLst/>
            </a:prstGeom>
          </p:spPr>
        </p:pic>
        <p:pic>
          <p:nvPicPr>
            <p:cNvPr id="6" name="Picture 5">
              <a:extLst>
                <a:ext uri="{FF2B5EF4-FFF2-40B4-BE49-F238E27FC236}">
                  <a16:creationId xmlns:a16="http://schemas.microsoft.com/office/drawing/2014/main" id="{420525AC-DD67-4627-917F-8621D18B3CD1}"/>
                </a:ext>
              </a:extLst>
            </p:cNvPr>
            <p:cNvPicPr>
              <a:picLocks noChangeAspect="1"/>
            </p:cNvPicPr>
            <p:nvPr/>
          </p:nvPicPr>
          <p:blipFill rotWithShape="1">
            <a:blip r:embed="rId2"/>
            <a:srcRect t="33418"/>
            <a:stretch/>
          </p:blipFill>
          <p:spPr>
            <a:xfrm>
              <a:off x="6096000" y="1255828"/>
              <a:ext cx="4536504" cy="5392771"/>
            </a:xfrm>
            <a:prstGeom prst="rect">
              <a:avLst/>
            </a:prstGeom>
          </p:spPr>
        </p:pic>
      </p:grpSp>
    </p:spTree>
    <p:extLst>
      <p:ext uri="{BB962C8B-B14F-4D97-AF65-F5344CB8AC3E}">
        <p14:creationId xmlns:p14="http://schemas.microsoft.com/office/powerpoint/2010/main" val="827154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D3D73-B4F4-4D8B-8E4E-79931274D986}"/>
              </a:ext>
            </a:extLst>
          </p:cNvPr>
          <p:cNvSpPr>
            <a:spLocks noGrp="1"/>
          </p:cNvSpPr>
          <p:nvPr>
            <p:ph type="title"/>
          </p:nvPr>
        </p:nvSpPr>
        <p:spPr/>
        <p:txBody>
          <a:bodyPr/>
          <a:lstStyle/>
          <a:p>
            <a:r>
              <a:rPr lang="en-US" dirty="0"/>
              <a:t>FA1 afferents specifically prefer compressive strains</a:t>
            </a:r>
          </a:p>
        </p:txBody>
      </p:sp>
      <p:sp>
        <p:nvSpPr>
          <p:cNvPr id="4" name="Slide Number Placeholder 3">
            <a:extLst>
              <a:ext uri="{FF2B5EF4-FFF2-40B4-BE49-F238E27FC236}">
                <a16:creationId xmlns:a16="http://schemas.microsoft.com/office/drawing/2014/main" id="{5FA493F3-19F3-405B-84F1-65C4600148A2}"/>
              </a:ext>
            </a:extLst>
          </p:cNvPr>
          <p:cNvSpPr>
            <a:spLocks noGrp="1"/>
          </p:cNvSpPr>
          <p:nvPr>
            <p:ph type="sldNum" sz="quarter" idx="10"/>
          </p:nvPr>
        </p:nvSpPr>
        <p:spPr/>
        <p:txBody>
          <a:bodyPr/>
          <a:lstStyle/>
          <a:p>
            <a:fld id="{2F6078F4-E63E-4AA0-B8D1-966A19A57BCF}" type="slidenum">
              <a:rPr lang="de-DE" smtClean="0"/>
              <a:pPr/>
              <a:t>33</a:t>
            </a:fld>
            <a:endParaRPr lang="de-DE" dirty="0"/>
          </a:p>
        </p:txBody>
      </p:sp>
      <p:pic>
        <p:nvPicPr>
          <p:cNvPr id="5" name="Picture 4">
            <a:extLst>
              <a:ext uri="{FF2B5EF4-FFF2-40B4-BE49-F238E27FC236}">
                <a16:creationId xmlns:a16="http://schemas.microsoft.com/office/drawing/2014/main" id="{D6C1E7BC-FF70-44F3-A465-CC3CB052378D}"/>
              </a:ext>
            </a:extLst>
          </p:cNvPr>
          <p:cNvPicPr>
            <a:picLocks noChangeAspect="1"/>
          </p:cNvPicPr>
          <p:nvPr/>
        </p:nvPicPr>
        <p:blipFill>
          <a:blip r:embed="rId2"/>
          <a:stretch>
            <a:fillRect/>
          </a:stretch>
        </p:blipFill>
        <p:spPr>
          <a:xfrm>
            <a:off x="1427820" y="1556792"/>
            <a:ext cx="9336360" cy="4508194"/>
          </a:xfrm>
          <a:prstGeom prst="rect">
            <a:avLst/>
          </a:prstGeom>
        </p:spPr>
      </p:pic>
    </p:spTree>
    <p:extLst>
      <p:ext uri="{BB962C8B-B14F-4D97-AF65-F5344CB8AC3E}">
        <p14:creationId xmlns:p14="http://schemas.microsoft.com/office/powerpoint/2010/main" val="2652918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A493F3-19F3-405B-84F1-65C4600148A2}"/>
              </a:ext>
            </a:extLst>
          </p:cNvPr>
          <p:cNvSpPr>
            <a:spLocks noGrp="1"/>
          </p:cNvSpPr>
          <p:nvPr>
            <p:ph type="sldNum" sz="quarter" idx="10"/>
          </p:nvPr>
        </p:nvSpPr>
        <p:spPr/>
        <p:txBody>
          <a:bodyPr/>
          <a:lstStyle/>
          <a:p>
            <a:fld id="{2F6078F4-E63E-4AA0-B8D1-966A19A57BCF}" type="slidenum">
              <a:rPr lang="de-DE" smtClean="0"/>
              <a:pPr/>
              <a:t>34</a:t>
            </a:fld>
            <a:endParaRPr lang="de-DE" dirty="0"/>
          </a:p>
        </p:txBody>
      </p:sp>
      <p:pic>
        <p:nvPicPr>
          <p:cNvPr id="5" name="Picture 4">
            <a:extLst>
              <a:ext uri="{FF2B5EF4-FFF2-40B4-BE49-F238E27FC236}">
                <a16:creationId xmlns:a16="http://schemas.microsoft.com/office/drawing/2014/main" id="{D6C1E7BC-FF70-44F3-A465-CC3CB052378D}"/>
              </a:ext>
            </a:extLst>
          </p:cNvPr>
          <p:cNvPicPr>
            <a:picLocks noChangeAspect="1"/>
          </p:cNvPicPr>
          <p:nvPr/>
        </p:nvPicPr>
        <p:blipFill>
          <a:blip r:embed="rId2"/>
          <a:stretch>
            <a:fillRect/>
          </a:stretch>
        </p:blipFill>
        <p:spPr>
          <a:xfrm>
            <a:off x="1427820" y="1556792"/>
            <a:ext cx="9336360" cy="4508194"/>
          </a:xfrm>
          <a:prstGeom prst="rect">
            <a:avLst/>
          </a:prstGeom>
        </p:spPr>
      </p:pic>
      <p:sp>
        <p:nvSpPr>
          <p:cNvPr id="6" name="TextBox 5">
            <a:extLst>
              <a:ext uri="{FF2B5EF4-FFF2-40B4-BE49-F238E27FC236}">
                <a16:creationId xmlns:a16="http://schemas.microsoft.com/office/drawing/2014/main" id="{140267F1-A4AB-48DB-AC66-7165FB51ABFA}"/>
              </a:ext>
            </a:extLst>
          </p:cNvPr>
          <p:cNvSpPr txBox="1"/>
          <p:nvPr/>
        </p:nvSpPr>
        <p:spPr>
          <a:xfrm>
            <a:off x="1919536" y="5880320"/>
            <a:ext cx="3813865" cy="369332"/>
          </a:xfrm>
          <a:prstGeom prst="rect">
            <a:avLst/>
          </a:prstGeom>
          <a:noFill/>
        </p:spPr>
        <p:txBody>
          <a:bodyPr wrap="none" rtlCol="0">
            <a:spAutoFit/>
          </a:bodyPr>
          <a:lstStyle/>
          <a:p>
            <a:r>
              <a:rPr lang="en-US" dirty="0">
                <a:solidFill>
                  <a:srgbClr val="00B0F0"/>
                </a:solidFill>
              </a:rPr>
              <a:t>predictor sets used in linear models</a:t>
            </a:r>
          </a:p>
        </p:txBody>
      </p:sp>
      <p:sp>
        <p:nvSpPr>
          <p:cNvPr id="8" name="Title 1">
            <a:extLst>
              <a:ext uri="{FF2B5EF4-FFF2-40B4-BE49-F238E27FC236}">
                <a16:creationId xmlns:a16="http://schemas.microsoft.com/office/drawing/2014/main" id="{BA1D3E8E-DC8F-403C-A098-3F0D160D1278}"/>
              </a:ext>
            </a:extLst>
          </p:cNvPr>
          <p:cNvSpPr>
            <a:spLocks noGrp="1"/>
          </p:cNvSpPr>
          <p:nvPr>
            <p:ph type="title"/>
          </p:nvPr>
        </p:nvSpPr>
        <p:spPr>
          <a:xfrm>
            <a:off x="997578" y="260649"/>
            <a:ext cx="8338782" cy="573087"/>
          </a:xfrm>
        </p:spPr>
        <p:txBody>
          <a:bodyPr/>
          <a:lstStyle/>
          <a:p>
            <a:r>
              <a:rPr lang="en-US" dirty="0"/>
              <a:t>FA1 afferents preferentially respond to oriented, compressive strains</a:t>
            </a:r>
          </a:p>
        </p:txBody>
      </p:sp>
    </p:spTree>
    <p:extLst>
      <p:ext uri="{BB962C8B-B14F-4D97-AF65-F5344CB8AC3E}">
        <p14:creationId xmlns:p14="http://schemas.microsoft.com/office/powerpoint/2010/main" val="2301238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D3D73-B4F4-4D8B-8E4E-79931274D986}"/>
              </a:ext>
            </a:extLst>
          </p:cNvPr>
          <p:cNvSpPr>
            <a:spLocks noGrp="1"/>
          </p:cNvSpPr>
          <p:nvPr>
            <p:ph type="title"/>
          </p:nvPr>
        </p:nvSpPr>
        <p:spPr>
          <a:xfrm>
            <a:off x="997578" y="260649"/>
            <a:ext cx="8338782" cy="573087"/>
          </a:xfrm>
        </p:spPr>
        <p:txBody>
          <a:bodyPr/>
          <a:lstStyle/>
          <a:p>
            <a:r>
              <a:rPr lang="en-US" dirty="0"/>
              <a:t>FA1 afferents preferentially respond to oriented, compressive strains</a:t>
            </a:r>
          </a:p>
        </p:txBody>
      </p:sp>
      <p:sp>
        <p:nvSpPr>
          <p:cNvPr id="4" name="Slide Number Placeholder 3">
            <a:extLst>
              <a:ext uri="{FF2B5EF4-FFF2-40B4-BE49-F238E27FC236}">
                <a16:creationId xmlns:a16="http://schemas.microsoft.com/office/drawing/2014/main" id="{5FA493F3-19F3-405B-84F1-65C4600148A2}"/>
              </a:ext>
            </a:extLst>
          </p:cNvPr>
          <p:cNvSpPr>
            <a:spLocks noGrp="1"/>
          </p:cNvSpPr>
          <p:nvPr>
            <p:ph type="sldNum" sz="quarter" idx="10"/>
          </p:nvPr>
        </p:nvSpPr>
        <p:spPr/>
        <p:txBody>
          <a:bodyPr/>
          <a:lstStyle/>
          <a:p>
            <a:fld id="{2F6078F4-E63E-4AA0-B8D1-966A19A57BCF}" type="slidenum">
              <a:rPr lang="de-DE" smtClean="0"/>
              <a:pPr/>
              <a:t>35</a:t>
            </a:fld>
            <a:endParaRPr lang="de-DE" dirty="0"/>
          </a:p>
        </p:txBody>
      </p:sp>
      <p:pic>
        <p:nvPicPr>
          <p:cNvPr id="5" name="Picture 4">
            <a:extLst>
              <a:ext uri="{FF2B5EF4-FFF2-40B4-BE49-F238E27FC236}">
                <a16:creationId xmlns:a16="http://schemas.microsoft.com/office/drawing/2014/main" id="{D6C1E7BC-FF70-44F3-A465-CC3CB052378D}"/>
              </a:ext>
            </a:extLst>
          </p:cNvPr>
          <p:cNvPicPr>
            <a:picLocks noChangeAspect="1"/>
          </p:cNvPicPr>
          <p:nvPr/>
        </p:nvPicPr>
        <p:blipFill>
          <a:blip r:embed="rId3"/>
          <a:stretch>
            <a:fillRect/>
          </a:stretch>
        </p:blipFill>
        <p:spPr>
          <a:xfrm>
            <a:off x="1427820" y="1556792"/>
            <a:ext cx="9336360" cy="4508194"/>
          </a:xfrm>
          <a:prstGeom prst="rect">
            <a:avLst/>
          </a:prstGeom>
        </p:spPr>
      </p:pic>
      <p:sp>
        <p:nvSpPr>
          <p:cNvPr id="6" name="TextBox 5">
            <a:extLst>
              <a:ext uri="{FF2B5EF4-FFF2-40B4-BE49-F238E27FC236}">
                <a16:creationId xmlns:a16="http://schemas.microsoft.com/office/drawing/2014/main" id="{140267F1-A4AB-48DB-AC66-7165FB51ABFA}"/>
              </a:ext>
            </a:extLst>
          </p:cNvPr>
          <p:cNvSpPr txBox="1"/>
          <p:nvPr/>
        </p:nvSpPr>
        <p:spPr>
          <a:xfrm>
            <a:off x="7464152" y="1628800"/>
            <a:ext cx="3788217" cy="784830"/>
          </a:xfrm>
          <a:prstGeom prst="rect">
            <a:avLst/>
          </a:prstGeom>
          <a:noFill/>
        </p:spPr>
        <p:txBody>
          <a:bodyPr wrap="none" rtlCol="0">
            <a:spAutoFit/>
          </a:bodyPr>
          <a:lstStyle/>
          <a:p>
            <a:r>
              <a:rPr lang="en-US" dirty="0">
                <a:solidFill>
                  <a:srgbClr val="00B0F0"/>
                </a:solidFill>
              </a:rPr>
              <a:t>preferred directions of compressive</a:t>
            </a:r>
          </a:p>
          <a:p>
            <a:r>
              <a:rPr lang="en-US" dirty="0">
                <a:solidFill>
                  <a:srgbClr val="00B0F0"/>
                </a:solidFill>
              </a:rPr>
              <a:t>and tensile strains</a:t>
            </a:r>
          </a:p>
        </p:txBody>
      </p:sp>
    </p:spTree>
    <p:extLst>
      <p:ext uri="{BB962C8B-B14F-4D97-AF65-F5344CB8AC3E}">
        <p14:creationId xmlns:p14="http://schemas.microsoft.com/office/powerpoint/2010/main" val="3995451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D3D73-B4F4-4D8B-8E4E-79931274D986}"/>
              </a:ext>
            </a:extLst>
          </p:cNvPr>
          <p:cNvSpPr>
            <a:spLocks noGrp="1"/>
          </p:cNvSpPr>
          <p:nvPr>
            <p:ph type="title"/>
          </p:nvPr>
        </p:nvSpPr>
        <p:spPr>
          <a:xfrm>
            <a:off x="997578" y="260649"/>
            <a:ext cx="9058862" cy="573087"/>
          </a:xfrm>
        </p:spPr>
        <p:txBody>
          <a:bodyPr/>
          <a:lstStyle/>
          <a:p>
            <a:r>
              <a:rPr lang="en-US" dirty="0"/>
              <a:t>Possible (but not yet significant) relationship to fingerprint ridge orientation?</a:t>
            </a:r>
          </a:p>
        </p:txBody>
      </p:sp>
      <p:sp>
        <p:nvSpPr>
          <p:cNvPr id="4" name="Slide Number Placeholder 3">
            <a:extLst>
              <a:ext uri="{FF2B5EF4-FFF2-40B4-BE49-F238E27FC236}">
                <a16:creationId xmlns:a16="http://schemas.microsoft.com/office/drawing/2014/main" id="{5FA493F3-19F3-405B-84F1-65C4600148A2}"/>
              </a:ext>
            </a:extLst>
          </p:cNvPr>
          <p:cNvSpPr>
            <a:spLocks noGrp="1"/>
          </p:cNvSpPr>
          <p:nvPr>
            <p:ph type="sldNum" sz="quarter" idx="10"/>
          </p:nvPr>
        </p:nvSpPr>
        <p:spPr/>
        <p:txBody>
          <a:bodyPr/>
          <a:lstStyle/>
          <a:p>
            <a:fld id="{2F6078F4-E63E-4AA0-B8D1-966A19A57BCF}" type="slidenum">
              <a:rPr lang="de-DE" smtClean="0"/>
              <a:pPr/>
              <a:t>36</a:t>
            </a:fld>
            <a:endParaRPr lang="de-DE" dirty="0"/>
          </a:p>
        </p:txBody>
      </p:sp>
      <p:pic>
        <p:nvPicPr>
          <p:cNvPr id="3" name="Picture 2">
            <a:extLst>
              <a:ext uri="{FF2B5EF4-FFF2-40B4-BE49-F238E27FC236}">
                <a16:creationId xmlns:a16="http://schemas.microsoft.com/office/drawing/2014/main" id="{5B58725A-BCB4-4C4C-B165-B4DD9B7A6EA4}"/>
              </a:ext>
            </a:extLst>
          </p:cNvPr>
          <p:cNvPicPr>
            <a:picLocks noChangeAspect="1"/>
          </p:cNvPicPr>
          <p:nvPr/>
        </p:nvPicPr>
        <p:blipFill>
          <a:blip r:embed="rId3"/>
          <a:stretch>
            <a:fillRect/>
          </a:stretch>
        </p:blipFill>
        <p:spPr>
          <a:xfrm>
            <a:off x="3109741" y="1225230"/>
            <a:ext cx="5972517" cy="5373216"/>
          </a:xfrm>
          <a:prstGeom prst="rect">
            <a:avLst/>
          </a:prstGeom>
        </p:spPr>
      </p:pic>
    </p:spTree>
    <p:extLst>
      <p:ext uri="{BB962C8B-B14F-4D97-AF65-F5344CB8AC3E}">
        <p14:creationId xmlns:p14="http://schemas.microsoft.com/office/powerpoint/2010/main" val="4006285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28A0-C545-4611-96F1-EE466DB987B2}"/>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6D21C14-D0B0-4905-B6CE-97B36C7E9C17}"/>
              </a:ext>
            </a:extLst>
          </p:cNvPr>
          <p:cNvSpPr>
            <a:spLocks noGrp="1"/>
          </p:cNvSpPr>
          <p:nvPr>
            <p:ph idx="1"/>
          </p:nvPr>
        </p:nvSpPr>
        <p:spPr/>
        <p:txBody>
          <a:bodyPr/>
          <a:lstStyle/>
          <a:p>
            <a:r>
              <a:rPr lang="en-US" dirty="0"/>
              <a:t>Tangential strains are sufficient to excite SA1 and FA1 tactile afferents</a:t>
            </a:r>
          </a:p>
          <a:p>
            <a:endParaRPr lang="en-US" dirty="0"/>
          </a:p>
          <a:p>
            <a:r>
              <a:rPr lang="en-US" dirty="0"/>
              <a:t>FA1 afferents seem to be most responsive to tangential strains</a:t>
            </a:r>
          </a:p>
          <a:p>
            <a:endParaRPr lang="en-US" dirty="0"/>
          </a:p>
          <a:p>
            <a:r>
              <a:rPr lang="en-US" dirty="0"/>
              <a:t>They respond specifically to highly localized patches of tangential strain</a:t>
            </a:r>
          </a:p>
          <a:p>
            <a:pPr marL="0" indent="0">
              <a:buNone/>
            </a:pPr>
            <a:endParaRPr lang="en-US" dirty="0"/>
          </a:p>
          <a:p>
            <a:r>
              <a:rPr lang="en-US" dirty="0"/>
              <a:t>They tend to respond preferentially a specific orientation of compressive strain</a:t>
            </a:r>
          </a:p>
          <a:p>
            <a:endParaRPr lang="en-US" dirty="0"/>
          </a:p>
          <a:p>
            <a:r>
              <a:rPr lang="en-US" dirty="0"/>
              <a:t>Simple strain sensitivity is sufficient for slip sensation!</a:t>
            </a:r>
          </a:p>
          <a:p>
            <a:pPr lvl="1"/>
            <a:r>
              <a:rPr lang="en-US" dirty="0"/>
              <a:t>Complicated computation of surface friction or texture is not required!</a:t>
            </a:r>
          </a:p>
          <a:p>
            <a:pPr lvl="1"/>
            <a:r>
              <a:rPr lang="en-US" dirty="0"/>
              <a:t>Suitable for rapid grip adjustments</a:t>
            </a:r>
          </a:p>
          <a:p>
            <a:endParaRPr lang="en-US" dirty="0"/>
          </a:p>
        </p:txBody>
      </p:sp>
      <p:sp>
        <p:nvSpPr>
          <p:cNvPr id="4" name="Slide Number Placeholder 3">
            <a:extLst>
              <a:ext uri="{FF2B5EF4-FFF2-40B4-BE49-F238E27FC236}">
                <a16:creationId xmlns:a16="http://schemas.microsoft.com/office/drawing/2014/main" id="{7B78A788-C778-461A-B537-39399BB3E531}"/>
              </a:ext>
            </a:extLst>
          </p:cNvPr>
          <p:cNvSpPr>
            <a:spLocks noGrp="1"/>
          </p:cNvSpPr>
          <p:nvPr>
            <p:ph type="sldNum" sz="quarter" idx="10"/>
          </p:nvPr>
        </p:nvSpPr>
        <p:spPr/>
        <p:txBody>
          <a:bodyPr/>
          <a:lstStyle/>
          <a:p>
            <a:fld id="{2F6078F4-E63E-4AA0-B8D1-966A19A57BCF}" type="slidenum">
              <a:rPr lang="de-DE" smtClean="0"/>
              <a:pPr/>
              <a:t>37</a:t>
            </a:fld>
            <a:endParaRPr lang="de-DE" dirty="0"/>
          </a:p>
        </p:txBody>
      </p:sp>
    </p:spTree>
    <p:extLst>
      <p:ext uri="{BB962C8B-B14F-4D97-AF65-F5344CB8AC3E}">
        <p14:creationId xmlns:p14="http://schemas.microsoft.com/office/powerpoint/2010/main" val="519188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40567-2171-468B-89D4-C21B368EECE2}"/>
              </a:ext>
            </a:extLst>
          </p:cNvPr>
          <p:cNvSpPr>
            <a:spLocks noGrp="1"/>
          </p:cNvSpPr>
          <p:nvPr>
            <p:ph type="title"/>
          </p:nvPr>
        </p:nvSpPr>
        <p:spPr/>
        <p:txBody>
          <a:bodyPr/>
          <a:lstStyle/>
          <a:p>
            <a:r>
              <a:rPr lang="en-US" dirty="0"/>
              <a:t>Critiques</a:t>
            </a:r>
          </a:p>
        </p:txBody>
      </p:sp>
      <p:sp>
        <p:nvSpPr>
          <p:cNvPr id="3" name="Content Placeholder 2">
            <a:extLst>
              <a:ext uri="{FF2B5EF4-FFF2-40B4-BE49-F238E27FC236}">
                <a16:creationId xmlns:a16="http://schemas.microsoft.com/office/drawing/2014/main" id="{C2508754-DE83-469F-9FD4-0D0EDD5BD4C4}"/>
              </a:ext>
            </a:extLst>
          </p:cNvPr>
          <p:cNvSpPr>
            <a:spLocks noGrp="1"/>
          </p:cNvSpPr>
          <p:nvPr>
            <p:ph idx="1"/>
          </p:nvPr>
        </p:nvSpPr>
        <p:spPr/>
        <p:txBody>
          <a:bodyPr/>
          <a:lstStyle/>
          <a:p>
            <a:r>
              <a:rPr lang="en-US" dirty="0"/>
              <a:t>Base result seems obvious: yes, afferents will respond to this</a:t>
            </a:r>
          </a:p>
          <a:p>
            <a:endParaRPr lang="en-US" dirty="0"/>
          </a:p>
          <a:p>
            <a:r>
              <a:rPr lang="en-US" dirty="0"/>
              <a:t>Sustained, global normal force seems quite high (4N, or 400g)</a:t>
            </a:r>
          </a:p>
          <a:p>
            <a:pPr marL="0" indent="0">
              <a:buNone/>
            </a:pPr>
            <a:endParaRPr lang="en-US" dirty="0"/>
          </a:p>
          <a:p>
            <a:r>
              <a:rPr lang="en-US" dirty="0"/>
              <a:t>Pontificating about a tangential vs. normal force framework is a bit misguided</a:t>
            </a:r>
          </a:p>
          <a:p>
            <a:pPr marL="0" indent="0">
              <a:buNone/>
            </a:pPr>
            <a:endParaRPr lang="en-US" dirty="0"/>
          </a:p>
          <a:p>
            <a:r>
              <a:rPr lang="en-US" dirty="0"/>
              <a:t>(In any case, the compressive-strain preference could be explained by sensitivity to local normal pressure)</a:t>
            </a:r>
          </a:p>
          <a:p>
            <a:endParaRPr lang="en-US" dirty="0"/>
          </a:p>
          <a:p>
            <a:r>
              <a:rPr lang="en-US" dirty="0"/>
              <a:t>Sustained strains could not be properly measured for SA1 afferents, so an FA1-centric interpretation seems extremely hasty (and misguided)</a:t>
            </a:r>
          </a:p>
        </p:txBody>
      </p:sp>
      <p:sp>
        <p:nvSpPr>
          <p:cNvPr id="4" name="Slide Number Placeholder 3">
            <a:extLst>
              <a:ext uri="{FF2B5EF4-FFF2-40B4-BE49-F238E27FC236}">
                <a16:creationId xmlns:a16="http://schemas.microsoft.com/office/drawing/2014/main" id="{D6D4CAF6-B6C8-4157-AB20-133CBAABFA37}"/>
              </a:ext>
            </a:extLst>
          </p:cNvPr>
          <p:cNvSpPr>
            <a:spLocks noGrp="1"/>
          </p:cNvSpPr>
          <p:nvPr>
            <p:ph type="sldNum" sz="quarter" idx="10"/>
          </p:nvPr>
        </p:nvSpPr>
        <p:spPr/>
        <p:txBody>
          <a:bodyPr/>
          <a:lstStyle/>
          <a:p>
            <a:fld id="{2F6078F4-E63E-4AA0-B8D1-966A19A57BCF}" type="slidenum">
              <a:rPr lang="de-DE" smtClean="0"/>
              <a:pPr/>
              <a:t>38</a:t>
            </a:fld>
            <a:endParaRPr lang="de-DE" dirty="0"/>
          </a:p>
        </p:txBody>
      </p:sp>
    </p:spTree>
    <p:extLst>
      <p:ext uri="{BB962C8B-B14F-4D97-AF65-F5344CB8AC3E}">
        <p14:creationId xmlns:p14="http://schemas.microsoft.com/office/powerpoint/2010/main" val="3387901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0189-37D5-46D0-9700-A4DD48D204B5}"/>
              </a:ext>
            </a:extLst>
          </p:cNvPr>
          <p:cNvSpPr>
            <a:spLocks noGrp="1"/>
          </p:cNvSpPr>
          <p:nvPr>
            <p:ph type="title"/>
          </p:nvPr>
        </p:nvSpPr>
        <p:spPr/>
        <p:txBody>
          <a:bodyPr/>
          <a:lstStyle/>
          <a:p>
            <a:r>
              <a:rPr lang="en-US" dirty="0"/>
              <a:t>Credit where it’s due</a:t>
            </a:r>
          </a:p>
        </p:txBody>
      </p:sp>
      <p:sp>
        <p:nvSpPr>
          <p:cNvPr id="3" name="Content Placeholder 2">
            <a:extLst>
              <a:ext uri="{FF2B5EF4-FFF2-40B4-BE49-F238E27FC236}">
                <a16:creationId xmlns:a16="http://schemas.microsoft.com/office/drawing/2014/main" id="{F6E5B817-54A7-4963-8677-EA80F6CB3595}"/>
              </a:ext>
            </a:extLst>
          </p:cNvPr>
          <p:cNvSpPr>
            <a:spLocks noGrp="1"/>
          </p:cNvSpPr>
          <p:nvPr>
            <p:ph idx="1"/>
          </p:nvPr>
        </p:nvSpPr>
        <p:spPr/>
        <p:txBody>
          <a:bodyPr/>
          <a:lstStyle/>
          <a:p>
            <a:r>
              <a:rPr lang="en-US" dirty="0"/>
              <a:t>Impressive methodology</a:t>
            </a:r>
          </a:p>
          <a:p>
            <a:endParaRPr lang="en-US" dirty="0"/>
          </a:p>
          <a:p>
            <a:r>
              <a:rPr lang="en-US" dirty="0"/>
              <a:t>Detailed data</a:t>
            </a:r>
          </a:p>
          <a:p>
            <a:endParaRPr lang="en-US" dirty="0"/>
          </a:p>
          <a:p>
            <a:r>
              <a:rPr lang="en-US" dirty="0"/>
              <a:t>Tackle a seldom-studied, yet important tactile stimulus class</a:t>
            </a:r>
          </a:p>
          <a:p>
            <a:endParaRPr lang="en-US" dirty="0"/>
          </a:p>
        </p:txBody>
      </p:sp>
      <p:sp>
        <p:nvSpPr>
          <p:cNvPr id="4" name="Slide Number Placeholder 3">
            <a:extLst>
              <a:ext uri="{FF2B5EF4-FFF2-40B4-BE49-F238E27FC236}">
                <a16:creationId xmlns:a16="http://schemas.microsoft.com/office/drawing/2014/main" id="{1DBD2CAD-53A3-4318-8AF7-303DB6E168C4}"/>
              </a:ext>
            </a:extLst>
          </p:cNvPr>
          <p:cNvSpPr>
            <a:spLocks noGrp="1"/>
          </p:cNvSpPr>
          <p:nvPr>
            <p:ph type="sldNum" sz="quarter" idx="10"/>
          </p:nvPr>
        </p:nvSpPr>
        <p:spPr/>
        <p:txBody>
          <a:bodyPr/>
          <a:lstStyle/>
          <a:p>
            <a:fld id="{2F6078F4-E63E-4AA0-B8D1-966A19A57BCF}" type="slidenum">
              <a:rPr lang="de-DE" smtClean="0"/>
              <a:pPr/>
              <a:t>39</a:t>
            </a:fld>
            <a:endParaRPr lang="de-DE" dirty="0"/>
          </a:p>
        </p:txBody>
      </p:sp>
    </p:spTree>
    <p:extLst>
      <p:ext uri="{BB962C8B-B14F-4D97-AF65-F5344CB8AC3E}">
        <p14:creationId xmlns:p14="http://schemas.microsoft.com/office/powerpoint/2010/main" val="171057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2BD5-C676-4497-B599-8476BDFDAFAC}"/>
              </a:ext>
            </a:extLst>
          </p:cNvPr>
          <p:cNvSpPr>
            <a:spLocks noGrp="1"/>
          </p:cNvSpPr>
          <p:nvPr>
            <p:ph type="title"/>
          </p:nvPr>
        </p:nvSpPr>
        <p:spPr/>
        <p:txBody>
          <a:bodyPr/>
          <a:lstStyle/>
          <a:p>
            <a:r>
              <a:rPr lang="en-US" dirty="0"/>
              <a:t>Tactile afferents: a review</a:t>
            </a:r>
          </a:p>
        </p:txBody>
      </p:sp>
      <p:sp>
        <p:nvSpPr>
          <p:cNvPr id="4" name="Slide Number Placeholder 3">
            <a:extLst>
              <a:ext uri="{FF2B5EF4-FFF2-40B4-BE49-F238E27FC236}">
                <a16:creationId xmlns:a16="http://schemas.microsoft.com/office/drawing/2014/main" id="{F4E2961A-9069-4926-B49A-15E4B94C6F52}"/>
              </a:ext>
            </a:extLst>
          </p:cNvPr>
          <p:cNvSpPr>
            <a:spLocks noGrp="1"/>
          </p:cNvSpPr>
          <p:nvPr>
            <p:ph type="sldNum" sz="quarter" idx="10"/>
          </p:nvPr>
        </p:nvSpPr>
        <p:spPr/>
        <p:txBody>
          <a:bodyPr/>
          <a:lstStyle/>
          <a:p>
            <a:fld id="{2F6078F4-E63E-4AA0-B8D1-966A19A57BCF}" type="slidenum">
              <a:rPr lang="de-DE" smtClean="0"/>
              <a:pPr/>
              <a:t>4</a:t>
            </a:fld>
            <a:endParaRPr lang="de-DE" dirty="0"/>
          </a:p>
        </p:txBody>
      </p:sp>
      <p:pic>
        <p:nvPicPr>
          <p:cNvPr id="7" name="Picture 6">
            <a:extLst>
              <a:ext uri="{FF2B5EF4-FFF2-40B4-BE49-F238E27FC236}">
                <a16:creationId xmlns:a16="http://schemas.microsoft.com/office/drawing/2014/main" id="{06F850CD-7276-4D57-9F68-1143E36CA4FC}"/>
              </a:ext>
            </a:extLst>
          </p:cNvPr>
          <p:cNvPicPr>
            <a:picLocks noChangeAspect="1"/>
          </p:cNvPicPr>
          <p:nvPr/>
        </p:nvPicPr>
        <p:blipFill>
          <a:blip r:embed="rId2"/>
          <a:stretch>
            <a:fillRect/>
          </a:stretch>
        </p:blipFill>
        <p:spPr>
          <a:xfrm>
            <a:off x="997578" y="1196752"/>
            <a:ext cx="9649072" cy="5071442"/>
          </a:xfrm>
          <a:prstGeom prst="rect">
            <a:avLst/>
          </a:prstGeom>
        </p:spPr>
      </p:pic>
      <p:sp>
        <p:nvSpPr>
          <p:cNvPr id="3" name="Rectangle 2">
            <a:extLst>
              <a:ext uri="{FF2B5EF4-FFF2-40B4-BE49-F238E27FC236}">
                <a16:creationId xmlns:a16="http://schemas.microsoft.com/office/drawing/2014/main" id="{C9F239E1-A740-4EA9-97B9-73F7E1B3C050}"/>
              </a:ext>
            </a:extLst>
          </p:cNvPr>
          <p:cNvSpPr/>
          <p:nvPr/>
        </p:nvSpPr>
        <p:spPr bwMode="auto">
          <a:xfrm>
            <a:off x="3575720" y="1412776"/>
            <a:ext cx="7070930" cy="2664296"/>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6" name="Rectangle 5">
            <a:extLst>
              <a:ext uri="{FF2B5EF4-FFF2-40B4-BE49-F238E27FC236}">
                <a16:creationId xmlns:a16="http://schemas.microsoft.com/office/drawing/2014/main" id="{53712DD9-0C10-408B-A78C-A52177BEF2AE}"/>
              </a:ext>
            </a:extLst>
          </p:cNvPr>
          <p:cNvSpPr/>
          <p:nvPr/>
        </p:nvSpPr>
        <p:spPr bwMode="auto">
          <a:xfrm>
            <a:off x="1545350" y="1772816"/>
            <a:ext cx="1814346" cy="1296144"/>
          </a:xfrm>
          <a:prstGeom prst="rect">
            <a:avLst/>
          </a:prstGeom>
          <a:noFill/>
          <a:ln w="5715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8" name="TextBox 7">
            <a:extLst>
              <a:ext uri="{FF2B5EF4-FFF2-40B4-BE49-F238E27FC236}">
                <a16:creationId xmlns:a16="http://schemas.microsoft.com/office/drawing/2014/main" id="{83C0CC8C-36C8-4328-A9A2-0B26AA411D52}"/>
              </a:ext>
            </a:extLst>
          </p:cNvPr>
          <p:cNvSpPr txBox="1"/>
          <p:nvPr/>
        </p:nvSpPr>
        <p:spPr>
          <a:xfrm>
            <a:off x="5591944" y="6198718"/>
            <a:ext cx="4968552" cy="553998"/>
          </a:xfrm>
          <a:prstGeom prst="rect">
            <a:avLst/>
          </a:prstGeom>
          <a:noFill/>
        </p:spPr>
        <p:txBody>
          <a:bodyPr wrap="square" rtlCol="0">
            <a:spAutoFit/>
          </a:bodyPr>
          <a:lstStyle/>
          <a:p>
            <a:pPr algn="r"/>
            <a:r>
              <a:rPr lang="en-US" sz="1200" dirty="0"/>
              <a:t>By Kenzie Green for Goodman &amp; </a:t>
            </a:r>
            <a:r>
              <a:rPr lang="en-US" sz="1200" dirty="0" err="1"/>
              <a:t>Bensmaia</a:t>
            </a:r>
            <a:r>
              <a:rPr lang="en-US" sz="1200" dirty="0"/>
              <a:t> 2020 </a:t>
            </a:r>
            <a:r>
              <a:rPr lang="en-US" sz="1200" i="1" dirty="0"/>
              <a:t>The Senses</a:t>
            </a:r>
            <a:r>
              <a:rPr lang="en-US" sz="1200" dirty="0"/>
              <a:t>.</a:t>
            </a:r>
            <a:endParaRPr lang="en-US" sz="1200" i="1" dirty="0"/>
          </a:p>
          <a:p>
            <a:pPr algn="r"/>
            <a:r>
              <a:rPr lang="en-US" sz="1200" dirty="0"/>
              <a:t>Adapted from: </a:t>
            </a:r>
            <a:r>
              <a:rPr lang="en-US" sz="1200" dirty="0" err="1"/>
              <a:t>Vallbo</a:t>
            </a:r>
            <a:r>
              <a:rPr lang="en-US" sz="1200" dirty="0"/>
              <a:t> &amp; Johansson 1984 </a:t>
            </a:r>
            <a:r>
              <a:rPr lang="en-US" sz="1200" i="1" dirty="0"/>
              <a:t>Hum. </a:t>
            </a:r>
            <a:r>
              <a:rPr lang="en-US" sz="1200" i="1" dirty="0" err="1"/>
              <a:t>Neurobiol</a:t>
            </a:r>
            <a:r>
              <a:rPr lang="en-US" sz="1200" i="1" dirty="0"/>
              <a:t>.</a:t>
            </a:r>
          </a:p>
        </p:txBody>
      </p:sp>
      <p:sp>
        <p:nvSpPr>
          <p:cNvPr id="5" name="TextBox 4">
            <a:extLst>
              <a:ext uri="{FF2B5EF4-FFF2-40B4-BE49-F238E27FC236}">
                <a16:creationId xmlns:a16="http://schemas.microsoft.com/office/drawing/2014/main" id="{E4B2F801-489F-4169-B365-56F156D07C04}"/>
              </a:ext>
            </a:extLst>
          </p:cNvPr>
          <p:cNvSpPr txBox="1"/>
          <p:nvPr/>
        </p:nvSpPr>
        <p:spPr>
          <a:xfrm>
            <a:off x="5375920" y="2051556"/>
            <a:ext cx="595099" cy="369332"/>
          </a:xfrm>
          <a:prstGeom prst="rect">
            <a:avLst/>
          </a:prstGeom>
          <a:noFill/>
        </p:spPr>
        <p:txBody>
          <a:bodyPr wrap="none" rtlCol="0">
            <a:spAutoFit/>
          </a:bodyPr>
          <a:lstStyle/>
          <a:p>
            <a:r>
              <a:rPr lang="en-US" dirty="0">
                <a:solidFill>
                  <a:srgbClr val="00B0F0"/>
                </a:solidFill>
              </a:rPr>
              <a:t>FA1</a:t>
            </a:r>
          </a:p>
        </p:txBody>
      </p:sp>
      <p:sp>
        <p:nvSpPr>
          <p:cNvPr id="9" name="TextBox 8">
            <a:extLst>
              <a:ext uri="{FF2B5EF4-FFF2-40B4-BE49-F238E27FC236}">
                <a16:creationId xmlns:a16="http://schemas.microsoft.com/office/drawing/2014/main" id="{975E8076-5E40-47E0-8BD2-9C68D779E29C}"/>
              </a:ext>
            </a:extLst>
          </p:cNvPr>
          <p:cNvSpPr txBox="1"/>
          <p:nvPr/>
        </p:nvSpPr>
        <p:spPr>
          <a:xfrm>
            <a:off x="5375919" y="4325257"/>
            <a:ext cx="595099" cy="369332"/>
          </a:xfrm>
          <a:prstGeom prst="rect">
            <a:avLst/>
          </a:prstGeom>
          <a:noFill/>
        </p:spPr>
        <p:txBody>
          <a:bodyPr wrap="none" rtlCol="0">
            <a:spAutoFit/>
          </a:bodyPr>
          <a:lstStyle/>
          <a:p>
            <a:r>
              <a:rPr lang="en-US" dirty="0">
                <a:solidFill>
                  <a:srgbClr val="00B0F0"/>
                </a:solidFill>
              </a:rPr>
              <a:t>FA2</a:t>
            </a:r>
          </a:p>
        </p:txBody>
      </p:sp>
    </p:spTree>
    <p:extLst>
      <p:ext uri="{BB962C8B-B14F-4D97-AF65-F5344CB8AC3E}">
        <p14:creationId xmlns:p14="http://schemas.microsoft.com/office/powerpoint/2010/main" val="2582493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C9FF8-8CB0-4A13-B76B-4823EDFBF031}"/>
              </a:ext>
            </a:extLst>
          </p:cNvPr>
          <p:cNvSpPr>
            <a:spLocks noGrp="1"/>
          </p:cNvSpPr>
          <p:nvPr>
            <p:ph type="title"/>
          </p:nvPr>
        </p:nvSpPr>
        <p:spPr/>
        <p:txBody>
          <a:bodyPr/>
          <a:lstStyle/>
          <a:p>
            <a:r>
              <a:rPr lang="en-US" dirty="0"/>
              <a:t>So... what can WE take away from this?</a:t>
            </a:r>
          </a:p>
        </p:txBody>
      </p:sp>
      <p:sp>
        <p:nvSpPr>
          <p:cNvPr id="3" name="Content Placeholder 2">
            <a:extLst>
              <a:ext uri="{FF2B5EF4-FFF2-40B4-BE49-F238E27FC236}">
                <a16:creationId xmlns:a16="http://schemas.microsoft.com/office/drawing/2014/main" id="{2BC0ADC7-7C4B-44D6-ADB9-2F4E63FDF033}"/>
              </a:ext>
            </a:extLst>
          </p:cNvPr>
          <p:cNvSpPr>
            <a:spLocks noGrp="1"/>
          </p:cNvSpPr>
          <p:nvPr>
            <p:ph idx="1"/>
          </p:nvPr>
        </p:nvSpPr>
        <p:spPr/>
        <p:txBody>
          <a:bodyPr/>
          <a:lstStyle/>
          <a:p>
            <a:r>
              <a:rPr lang="en-US" dirty="0"/>
              <a:t>Exchange across fields: </a:t>
            </a:r>
          </a:p>
          <a:p>
            <a:pPr lvl="1"/>
            <a:r>
              <a:rPr lang="en-US" dirty="0"/>
              <a:t>6 “good” units isn’t much, but microneurography is </a:t>
            </a:r>
            <a:r>
              <a:rPr lang="en-US" i="1" dirty="0"/>
              <a:t>hard</a:t>
            </a:r>
          </a:p>
          <a:p>
            <a:pPr lvl="1"/>
            <a:r>
              <a:rPr lang="en-US" dirty="0"/>
              <a:t>“Single afferent class supports function” is still a very popular framework – probably strange for cortical folks!</a:t>
            </a:r>
          </a:p>
          <a:p>
            <a:pPr lvl="1"/>
            <a:r>
              <a:rPr lang="en-US" dirty="0"/>
              <a:t>Odd discussions about which features neurons </a:t>
            </a:r>
            <a:r>
              <a:rPr lang="en-US" i="1" dirty="0"/>
              <a:t>really </a:t>
            </a:r>
            <a:r>
              <a:rPr lang="en-US" dirty="0"/>
              <a:t>encode are super common – reminiscent of the coordinate frame wars</a:t>
            </a:r>
          </a:p>
          <a:p>
            <a:pPr lvl="1"/>
            <a:endParaRPr lang="en-US" dirty="0"/>
          </a:p>
          <a:p>
            <a:r>
              <a:rPr lang="en-US" dirty="0"/>
              <a:t>Do we want to do touch?</a:t>
            </a:r>
          </a:p>
          <a:p>
            <a:pPr lvl="1"/>
            <a:r>
              <a:rPr lang="en-US" dirty="0"/>
              <a:t>If so, it’s hard!</a:t>
            </a:r>
          </a:p>
          <a:p>
            <a:pPr lvl="1"/>
            <a:r>
              <a:rPr lang="en-US" dirty="0"/>
              <a:t>Vibratory tactors on the fingertips would likely be an impoverished stimulus for grasp control</a:t>
            </a:r>
          </a:p>
          <a:p>
            <a:endParaRPr lang="en-US" dirty="0"/>
          </a:p>
          <a:p>
            <a:r>
              <a:rPr lang="en-US" dirty="0"/>
              <a:t>Possible cues for DLC people?</a:t>
            </a:r>
          </a:p>
          <a:p>
            <a:pPr lvl="1"/>
            <a:r>
              <a:rPr lang="en-US" dirty="0"/>
              <a:t>Optic flow / similar methods to increase labeling throughput?</a:t>
            </a:r>
          </a:p>
        </p:txBody>
      </p:sp>
      <p:sp>
        <p:nvSpPr>
          <p:cNvPr id="4" name="Slide Number Placeholder 3">
            <a:extLst>
              <a:ext uri="{FF2B5EF4-FFF2-40B4-BE49-F238E27FC236}">
                <a16:creationId xmlns:a16="http://schemas.microsoft.com/office/drawing/2014/main" id="{8ABD644F-DE7F-4C99-9565-E0A16BE2A139}"/>
              </a:ext>
            </a:extLst>
          </p:cNvPr>
          <p:cNvSpPr>
            <a:spLocks noGrp="1"/>
          </p:cNvSpPr>
          <p:nvPr>
            <p:ph type="sldNum" sz="quarter" idx="10"/>
          </p:nvPr>
        </p:nvSpPr>
        <p:spPr/>
        <p:txBody>
          <a:bodyPr/>
          <a:lstStyle/>
          <a:p>
            <a:fld id="{2F6078F4-E63E-4AA0-B8D1-966A19A57BCF}" type="slidenum">
              <a:rPr lang="de-DE" smtClean="0"/>
              <a:pPr/>
              <a:t>40</a:t>
            </a:fld>
            <a:endParaRPr lang="de-DE" dirty="0"/>
          </a:p>
        </p:txBody>
      </p:sp>
    </p:spTree>
    <p:extLst>
      <p:ext uri="{BB962C8B-B14F-4D97-AF65-F5344CB8AC3E}">
        <p14:creationId xmlns:p14="http://schemas.microsoft.com/office/powerpoint/2010/main" val="3171678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66740-AB18-4360-824E-D119BF93A2C5}"/>
              </a:ext>
            </a:extLst>
          </p:cNvPr>
          <p:cNvSpPr>
            <a:spLocks noGrp="1"/>
          </p:cNvSpPr>
          <p:nvPr>
            <p:ph type="title"/>
          </p:nvPr>
        </p:nvSpPr>
        <p:spPr/>
        <p:txBody>
          <a:bodyPr/>
          <a:lstStyle/>
          <a:p>
            <a:r>
              <a:rPr lang="en-US" dirty="0"/>
              <a:t>Normal perturbations are the typical context studied</a:t>
            </a:r>
          </a:p>
        </p:txBody>
      </p:sp>
      <p:sp>
        <p:nvSpPr>
          <p:cNvPr id="4" name="Slide Number Placeholder 3">
            <a:extLst>
              <a:ext uri="{FF2B5EF4-FFF2-40B4-BE49-F238E27FC236}">
                <a16:creationId xmlns:a16="http://schemas.microsoft.com/office/drawing/2014/main" id="{4F307E1C-1046-45C0-83A0-7FC194635253}"/>
              </a:ext>
            </a:extLst>
          </p:cNvPr>
          <p:cNvSpPr>
            <a:spLocks noGrp="1"/>
          </p:cNvSpPr>
          <p:nvPr>
            <p:ph type="sldNum" sz="quarter" idx="10"/>
          </p:nvPr>
        </p:nvSpPr>
        <p:spPr/>
        <p:txBody>
          <a:bodyPr/>
          <a:lstStyle/>
          <a:p>
            <a:fld id="{2F6078F4-E63E-4AA0-B8D1-966A19A57BCF}" type="slidenum">
              <a:rPr lang="de-DE" smtClean="0"/>
              <a:pPr/>
              <a:t>5</a:t>
            </a:fld>
            <a:endParaRPr lang="de-DE" dirty="0"/>
          </a:p>
        </p:txBody>
      </p:sp>
      <p:pic>
        <p:nvPicPr>
          <p:cNvPr id="1026" name="Picture 2" descr="Von Frey Filaments">
            <a:extLst>
              <a:ext uri="{FF2B5EF4-FFF2-40B4-BE49-F238E27FC236}">
                <a16:creationId xmlns:a16="http://schemas.microsoft.com/office/drawing/2014/main" id="{5915F2EB-0103-402C-B6C0-6467106F3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099" y="2779951"/>
            <a:ext cx="3049521" cy="2287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A2372C-B713-4736-B4B0-A19159EB16D0}"/>
              </a:ext>
            </a:extLst>
          </p:cNvPr>
          <p:cNvPicPr>
            <a:picLocks noChangeAspect="1"/>
          </p:cNvPicPr>
          <p:nvPr/>
        </p:nvPicPr>
        <p:blipFill>
          <a:blip r:embed="rId3"/>
          <a:stretch>
            <a:fillRect/>
          </a:stretch>
        </p:blipFill>
        <p:spPr>
          <a:xfrm>
            <a:off x="4582275" y="2735389"/>
            <a:ext cx="2525819" cy="2376264"/>
          </a:xfrm>
          <a:prstGeom prst="rect">
            <a:avLst/>
          </a:prstGeom>
        </p:spPr>
      </p:pic>
      <p:pic>
        <p:nvPicPr>
          <p:cNvPr id="1028" name="Picture 4" descr="What Is Braille? | American Foundation for the Blind">
            <a:extLst>
              <a:ext uri="{FF2B5EF4-FFF2-40B4-BE49-F238E27FC236}">
                <a16:creationId xmlns:a16="http://schemas.microsoft.com/office/drawing/2014/main" id="{21A5AF18-DE92-4A8B-813D-15909C2F9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4750" y="2898474"/>
            <a:ext cx="3776489" cy="20500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83E592-E71A-46A3-BCE2-882C76BBFFAB}"/>
              </a:ext>
            </a:extLst>
          </p:cNvPr>
          <p:cNvSpPr txBox="1"/>
          <p:nvPr/>
        </p:nvSpPr>
        <p:spPr>
          <a:xfrm>
            <a:off x="4582275" y="5067092"/>
            <a:ext cx="2313752" cy="553998"/>
          </a:xfrm>
          <a:prstGeom prst="rect">
            <a:avLst/>
          </a:prstGeom>
          <a:noFill/>
        </p:spPr>
        <p:txBody>
          <a:bodyPr wrap="square" rtlCol="0">
            <a:spAutoFit/>
          </a:bodyPr>
          <a:lstStyle/>
          <a:p>
            <a:r>
              <a:rPr lang="en-US" sz="1200" dirty="0"/>
              <a:t>Image credit:</a:t>
            </a:r>
          </a:p>
          <a:p>
            <a:r>
              <a:rPr lang="en-US" sz="1200" dirty="0"/>
              <a:t>Manfredi et al. 2012 </a:t>
            </a:r>
            <a:r>
              <a:rPr lang="en-US" sz="1200" i="1" dirty="0" err="1"/>
              <a:t>PLoS</a:t>
            </a:r>
            <a:r>
              <a:rPr lang="en-US" sz="1200" i="1" dirty="0"/>
              <a:t> One</a:t>
            </a:r>
          </a:p>
        </p:txBody>
      </p:sp>
      <p:sp>
        <p:nvSpPr>
          <p:cNvPr id="7" name="TextBox 6">
            <a:extLst>
              <a:ext uri="{FF2B5EF4-FFF2-40B4-BE49-F238E27FC236}">
                <a16:creationId xmlns:a16="http://schemas.microsoft.com/office/drawing/2014/main" id="{2C915A65-B23D-4713-9834-445B71D25A50}"/>
              </a:ext>
            </a:extLst>
          </p:cNvPr>
          <p:cNvSpPr txBox="1"/>
          <p:nvPr/>
        </p:nvSpPr>
        <p:spPr>
          <a:xfrm>
            <a:off x="906099" y="4959370"/>
            <a:ext cx="2089033" cy="1107996"/>
          </a:xfrm>
          <a:prstGeom prst="rect">
            <a:avLst/>
          </a:prstGeom>
          <a:noFill/>
        </p:spPr>
        <p:txBody>
          <a:bodyPr wrap="none" rtlCol="0">
            <a:spAutoFit/>
          </a:bodyPr>
          <a:lstStyle/>
          <a:p>
            <a:r>
              <a:rPr lang="en-US" sz="1200" dirty="0"/>
              <a:t>Image credit: </a:t>
            </a:r>
          </a:p>
          <a:p>
            <a:r>
              <a:rPr lang="en-US" sz="1200" dirty="0"/>
              <a:t>von Frey filament merchant:</a:t>
            </a:r>
          </a:p>
          <a:p>
            <a:r>
              <a:rPr lang="en-US" sz="1200" dirty="0" err="1"/>
              <a:t>Bioseb</a:t>
            </a:r>
            <a:r>
              <a:rPr lang="en-US" sz="1200" dirty="0"/>
              <a:t> </a:t>
            </a:r>
          </a:p>
          <a:p>
            <a:r>
              <a:rPr lang="en-US" sz="1200" dirty="0"/>
              <a:t>bioseb.com</a:t>
            </a:r>
          </a:p>
        </p:txBody>
      </p:sp>
      <p:sp>
        <p:nvSpPr>
          <p:cNvPr id="10" name="TextBox 9">
            <a:extLst>
              <a:ext uri="{FF2B5EF4-FFF2-40B4-BE49-F238E27FC236}">
                <a16:creationId xmlns:a16="http://schemas.microsoft.com/office/drawing/2014/main" id="{3C0E096B-10E7-4BB3-AC99-13CF017CB71D}"/>
              </a:ext>
            </a:extLst>
          </p:cNvPr>
          <p:cNvSpPr txBox="1"/>
          <p:nvPr/>
        </p:nvSpPr>
        <p:spPr>
          <a:xfrm>
            <a:off x="7734748" y="5067092"/>
            <a:ext cx="2525819" cy="830997"/>
          </a:xfrm>
          <a:prstGeom prst="rect">
            <a:avLst/>
          </a:prstGeom>
          <a:noFill/>
        </p:spPr>
        <p:txBody>
          <a:bodyPr wrap="square" rtlCol="0">
            <a:spAutoFit/>
          </a:bodyPr>
          <a:lstStyle/>
          <a:p>
            <a:r>
              <a:rPr lang="en-US" sz="1200" dirty="0"/>
              <a:t>Image credit:</a:t>
            </a:r>
          </a:p>
          <a:p>
            <a:r>
              <a:rPr lang="en-US" sz="1200" dirty="0"/>
              <a:t>American Foundation for the Blind</a:t>
            </a:r>
          </a:p>
          <a:p>
            <a:r>
              <a:rPr lang="en-US" sz="1200" dirty="0"/>
              <a:t>afb.org</a:t>
            </a:r>
            <a:endParaRPr lang="en-US" sz="1200" i="1" dirty="0"/>
          </a:p>
        </p:txBody>
      </p:sp>
    </p:spTree>
    <p:extLst>
      <p:ext uri="{BB962C8B-B14F-4D97-AF65-F5344CB8AC3E}">
        <p14:creationId xmlns:p14="http://schemas.microsoft.com/office/powerpoint/2010/main" val="1441033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F721-1684-4C9E-910B-21BC78895CB4}"/>
              </a:ext>
            </a:extLst>
          </p:cNvPr>
          <p:cNvSpPr>
            <a:spLocks noGrp="1"/>
          </p:cNvSpPr>
          <p:nvPr>
            <p:ph type="title"/>
          </p:nvPr>
        </p:nvSpPr>
        <p:spPr/>
        <p:txBody>
          <a:bodyPr/>
          <a:lstStyle/>
          <a:p>
            <a:r>
              <a:rPr lang="en-US" dirty="0"/>
              <a:t>During movement, tangential perturbations are important</a:t>
            </a:r>
          </a:p>
        </p:txBody>
      </p:sp>
      <p:sp>
        <p:nvSpPr>
          <p:cNvPr id="4" name="Slide Number Placeholder 3">
            <a:extLst>
              <a:ext uri="{FF2B5EF4-FFF2-40B4-BE49-F238E27FC236}">
                <a16:creationId xmlns:a16="http://schemas.microsoft.com/office/drawing/2014/main" id="{EEEA4836-2724-4F67-AF0F-EE816C59184F}"/>
              </a:ext>
            </a:extLst>
          </p:cNvPr>
          <p:cNvSpPr>
            <a:spLocks noGrp="1"/>
          </p:cNvSpPr>
          <p:nvPr>
            <p:ph type="sldNum" sz="quarter" idx="10"/>
          </p:nvPr>
        </p:nvSpPr>
        <p:spPr/>
        <p:txBody>
          <a:bodyPr/>
          <a:lstStyle/>
          <a:p>
            <a:fld id="{2F6078F4-E63E-4AA0-B8D1-966A19A57BCF}" type="slidenum">
              <a:rPr lang="de-DE" smtClean="0"/>
              <a:pPr/>
              <a:t>6</a:t>
            </a:fld>
            <a:endParaRPr lang="de-DE" dirty="0"/>
          </a:p>
        </p:txBody>
      </p:sp>
      <p:pic>
        <p:nvPicPr>
          <p:cNvPr id="7" name="Picture 6">
            <a:extLst>
              <a:ext uri="{FF2B5EF4-FFF2-40B4-BE49-F238E27FC236}">
                <a16:creationId xmlns:a16="http://schemas.microsoft.com/office/drawing/2014/main" id="{5542A0B1-3354-49A1-B9D2-0B4DA890FABE}"/>
              </a:ext>
            </a:extLst>
          </p:cNvPr>
          <p:cNvPicPr>
            <a:picLocks noChangeAspect="1"/>
          </p:cNvPicPr>
          <p:nvPr/>
        </p:nvPicPr>
        <p:blipFill>
          <a:blip r:embed="rId2"/>
          <a:stretch>
            <a:fillRect/>
          </a:stretch>
        </p:blipFill>
        <p:spPr>
          <a:xfrm>
            <a:off x="4605337" y="1839629"/>
            <a:ext cx="2981325" cy="4248150"/>
          </a:xfrm>
          <a:prstGeom prst="rect">
            <a:avLst/>
          </a:prstGeom>
        </p:spPr>
      </p:pic>
      <p:sp>
        <p:nvSpPr>
          <p:cNvPr id="8" name="TextBox 7">
            <a:extLst>
              <a:ext uri="{FF2B5EF4-FFF2-40B4-BE49-F238E27FC236}">
                <a16:creationId xmlns:a16="http://schemas.microsoft.com/office/drawing/2014/main" id="{051D5AD9-7B10-4998-9457-7C06B090509F}"/>
              </a:ext>
            </a:extLst>
          </p:cNvPr>
          <p:cNvSpPr txBox="1"/>
          <p:nvPr/>
        </p:nvSpPr>
        <p:spPr>
          <a:xfrm>
            <a:off x="4053322" y="6175324"/>
            <a:ext cx="3533340" cy="276999"/>
          </a:xfrm>
          <a:prstGeom prst="rect">
            <a:avLst/>
          </a:prstGeom>
          <a:noFill/>
        </p:spPr>
        <p:txBody>
          <a:bodyPr wrap="none" rtlCol="0">
            <a:spAutoFit/>
          </a:bodyPr>
          <a:lstStyle/>
          <a:p>
            <a:r>
              <a:rPr lang="en-US" sz="1200" dirty="0"/>
              <a:t>Johansson and Flanagan 2009 </a:t>
            </a:r>
            <a:r>
              <a:rPr lang="en-US" sz="1200" i="1" dirty="0"/>
              <a:t>Nat Rev </a:t>
            </a:r>
            <a:r>
              <a:rPr lang="en-US" sz="1200" i="1" dirty="0" err="1"/>
              <a:t>Neurosci</a:t>
            </a:r>
            <a:endParaRPr lang="en-US" sz="1200" dirty="0"/>
          </a:p>
        </p:txBody>
      </p:sp>
    </p:spTree>
    <p:extLst>
      <p:ext uri="{BB962C8B-B14F-4D97-AF65-F5344CB8AC3E}">
        <p14:creationId xmlns:p14="http://schemas.microsoft.com/office/powerpoint/2010/main" val="1813526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68B7-C6D4-4E93-8366-A633F875A3B8}"/>
              </a:ext>
            </a:extLst>
          </p:cNvPr>
          <p:cNvSpPr>
            <a:spLocks noGrp="1"/>
          </p:cNvSpPr>
          <p:nvPr>
            <p:ph type="title"/>
          </p:nvPr>
        </p:nvSpPr>
        <p:spPr/>
        <p:txBody>
          <a:bodyPr/>
          <a:lstStyle/>
          <a:p>
            <a:r>
              <a:rPr lang="en-US" dirty="0"/>
              <a:t>Setup at a glance</a:t>
            </a:r>
          </a:p>
        </p:txBody>
      </p:sp>
      <p:sp>
        <p:nvSpPr>
          <p:cNvPr id="4" name="Slide Number Placeholder 3">
            <a:extLst>
              <a:ext uri="{FF2B5EF4-FFF2-40B4-BE49-F238E27FC236}">
                <a16:creationId xmlns:a16="http://schemas.microsoft.com/office/drawing/2014/main" id="{D4C9D93C-292C-4D4B-854F-15E3BE9D2A26}"/>
              </a:ext>
            </a:extLst>
          </p:cNvPr>
          <p:cNvSpPr>
            <a:spLocks noGrp="1"/>
          </p:cNvSpPr>
          <p:nvPr>
            <p:ph type="sldNum" sz="quarter" idx="10"/>
          </p:nvPr>
        </p:nvSpPr>
        <p:spPr/>
        <p:txBody>
          <a:bodyPr/>
          <a:lstStyle/>
          <a:p>
            <a:fld id="{2F6078F4-E63E-4AA0-B8D1-966A19A57BCF}" type="slidenum">
              <a:rPr lang="de-DE" smtClean="0"/>
              <a:pPr/>
              <a:t>7</a:t>
            </a:fld>
            <a:endParaRPr lang="de-DE" dirty="0"/>
          </a:p>
        </p:txBody>
      </p:sp>
      <p:pic>
        <p:nvPicPr>
          <p:cNvPr id="5" name="Picture 4">
            <a:extLst>
              <a:ext uri="{FF2B5EF4-FFF2-40B4-BE49-F238E27FC236}">
                <a16:creationId xmlns:a16="http://schemas.microsoft.com/office/drawing/2014/main" id="{4A641F56-13A1-447A-BC9E-01CAF5318B33}"/>
              </a:ext>
            </a:extLst>
          </p:cNvPr>
          <p:cNvPicPr>
            <a:picLocks noChangeAspect="1"/>
          </p:cNvPicPr>
          <p:nvPr/>
        </p:nvPicPr>
        <p:blipFill rotWithShape="1">
          <a:blip r:embed="rId2"/>
          <a:srcRect b="53801"/>
          <a:stretch/>
        </p:blipFill>
        <p:spPr>
          <a:xfrm>
            <a:off x="2650174" y="2060848"/>
            <a:ext cx="6891651" cy="3168352"/>
          </a:xfrm>
          <a:prstGeom prst="rect">
            <a:avLst/>
          </a:prstGeom>
        </p:spPr>
      </p:pic>
    </p:spTree>
    <p:extLst>
      <p:ext uri="{BB962C8B-B14F-4D97-AF65-F5344CB8AC3E}">
        <p14:creationId xmlns:p14="http://schemas.microsoft.com/office/powerpoint/2010/main" val="200033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C17E-4F36-456A-87DD-CE4306E0C0FF}"/>
              </a:ext>
            </a:extLst>
          </p:cNvPr>
          <p:cNvSpPr>
            <a:spLocks noGrp="1"/>
          </p:cNvSpPr>
          <p:nvPr>
            <p:ph type="title"/>
          </p:nvPr>
        </p:nvSpPr>
        <p:spPr/>
        <p:txBody>
          <a:bodyPr/>
          <a:lstStyle/>
          <a:p>
            <a:r>
              <a:rPr lang="en-US" dirty="0"/>
              <a:t>Stimulus: a smooth, tangentially-shifting plane with a camera imaging from underneath</a:t>
            </a:r>
          </a:p>
        </p:txBody>
      </p:sp>
      <p:sp>
        <p:nvSpPr>
          <p:cNvPr id="4" name="Slide Number Placeholder 3">
            <a:extLst>
              <a:ext uri="{FF2B5EF4-FFF2-40B4-BE49-F238E27FC236}">
                <a16:creationId xmlns:a16="http://schemas.microsoft.com/office/drawing/2014/main" id="{B6003F78-5BD7-417B-B8DC-3675E1AFA79A}"/>
              </a:ext>
            </a:extLst>
          </p:cNvPr>
          <p:cNvSpPr>
            <a:spLocks noGrp="1"/>
          </p:cNvSpPr>
          <p:nvPr>
            <p:ph type="sldNum" sz="quarter" idx="10"/>
          </p:nvPr>
        </p:nvSpPr>
        <p:spPr/>
        <p:txBody>
          <a:bodyPr/>
          <a:lstStyle/>
          <a:p>
            <a:fld id="{2F6078F4-E63E-4AA0-B8D1-966A19A57BCF}" type="slidenum">
              <a:rPr lang="de-DE" smtClean="0"/>
              <a:pPr/>
              <a:t>8</a:t>
            </a:fld>
            <a:endParaRPr lang="de-DE" dirty="0"/>
          </a:p>
        </p:txBody>
      </p:sp>
      <p:pic>
        <p:nvPicPr>
          <p:cNvPr id="5" name="Picture 4">
            <a:extLst>
              <a:ext uri="{FF2B5EF4-FFF2-40B4-BE49-F238E27FC236}">
                <a16:creationId xmlns:a16="http://schemas.microsoft.com/office/drawing/2014/main" id="{DAE6797B-3BE1-42C8-8B14-137D07A9040B}"/>
              </a:ext>
            </a:extLst>
          </p:cNvPr>
          <p:cNvPicPr>
            <a:picLocks noChangeAspect="1"/>
          </p:cNvPicPr>
          <p:nvPr/>
        </p:nvPicPr>
        <p:blipFill rotWithShape="1">
          <a:blip r:embed="rId2"/>
          <a:srcRect t="46200" r="58721"/>
          <a:stretch/>
        </p:blipFill>
        <p:spPr>
          <a:xfrm>
            <a:off x="4673599" y="1988840"/>
            <a:ext cx="2844801" cy="3689648"/>
          </a:xfrm>
          <a:prstGeom prst="rect">
            <a:avLst/>
          </a:prstGeom>
        </p:spPr>
      </p:pic>
    </p:spTree>
    <p:extLst>
      <p:ext uri="{BB962C8B-B14F-4D97-AF65-F5344CB8AC3E}">
        <p14:creationId xmlns:p14="http://schemas.microsoft.com/office/powerpoint/2010/main" val="142599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61BE2-0899-44A0-92AA-1AD71AFC810B}"/>
              </a:ext>
            </a:extLst>
          </p:cNvPr>
          <p:cNvSpPr>
            <a:spLocks noGrp="1"/>
          </p:cNvSpPr>
          <p:nvPr>
            <p:ph type="title"/>
          </p:nvPr>
        </p:nvSpPr>
        <p:spPr/>
        <p:txBody>
          <a:bodyPr/>
          <a:lstStyle/>
          <a:p>
            <a:r>
              <a:rPr lang="en-US" dirty="0"/>
              <a:t>Image processing technique to compute tangential strains and contact area</a:t>
            </a:r>
          </a:p>
        </p:txBody>
      </p:sp>
      <p:sp>
        <p:nvSpPr>
          <p:cNvPr id="4" name="Slide Number Placeholder 3">
            <a:extLst>
              <a:ext uri="{FF2B5EF4-FFF2-40B4-BE49-F238E27FC236}">
                <a16:creationId xmlns:a16="http://schemas.microsoft.com/office/drawing/2014/main" id="{23AD4935-1425-4BA6-8B9E-5AAE928CB280}"/>
              </a:ext>
            </a:extLst>
          </p:cNvPr>
          <p:cNvSpPr>
            <a:spLocks noGrp="1"/>
          </p:cNvSpPr>
          <p:nvPr>
            <p:ph type="sldNum" sz="quarter" idx="10"/>
          </p:nvPr>
        </p:nvSpPr>
        <p:spPr/>
        <p:txBody>
          <a:bodyPr/>
          <a:lstStyle/>
          <a:p>
            <a:fld id="{2F6078F4-E63E-4AA0-B8D1-966A19A57BCF}" type="slidenum">
              <a:rPr lang="de-DE" smtClean="0"/>
              <a:pPr/>
              <a:t>9</a:t>
            </a:fld>
            <a:endParaRPr lang="de-DE" dirty="0"/>
          </a:p>
        </p:txBody>
      </p:sp>
      <p:pic>
        <p:nvPicPr>
          <p:cNvPr id="5" name="Picture 4">
            <a:extLst>
              <a:ext uri="{FF2B5EF4-FFF2-40B4-BE49-F238E27FC236}">
                <a16:creationId xmlns:a16="http://schemas.microsoft.com/office/drawing/2014/main" id="{A222BB8D-CF69-417A-927E-0238A79F2CC1}"/>
              </a:ext>
            </a:extLst>
          </p:cNvPr>
          <p:cNvPicPr>
            <a:picLocks noChangeAspect="1"/>
          </p:cNvPicPr>
          <p:nvPr/>
        </p:nvPicPr>
        <p:blipFill rotWithShape="1">
          <a:blip r:embed="rId2"/>
          <a:srcRect l="40749" t="46200"/>
          <a:stretch/>
        </p:blipFill>
        <p:spPr>
          <a:xfrm>
            <a:off x="4054330" y="1916832"/>
            <a:ext cx="4083339" cy="3689648"/>
          </a:xfrm>
          <a:prstGeom prst="rect">
            <a:avLst/>
          </a:prstGeom>
        </p:spPr>
      </p:pic>
    </p:spTree>
    <p:extLst>
      <p:ext uri="{BB962C8B-B14F-4D97-AF65-F5344CB8AC3E}">
        <p14:creationId xmlns:p14="http://schemas.microsoft.com/office/powerpoint/2010/main" val="103052794"/>
      </p:ext>
    </p:extLst>
  </p:cSld>
  <p:clrMapOvr>
    <a:masterClrMapping/>
  </p:clrMapOvr>
</p:sld>
</file>

<file path=ppt/theme/theme1.xml><?xml version="1.0" encoding="utf-8"?>
<a:theme xmlns:a="http://schemas.openxmlformats.org/drawingml/2006/main" name="DPZ">
  <a:themeElements>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Master_Standar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lnDef>
  </a:objectDefaults>
  <a:extraClrSchemeLst>
    <a:extraClrScheme>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aster_Standar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aster_Standar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aster_Standar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aster_Standar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aster_Standar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aster_Standar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aster_Standar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aster_Standar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aster_Standar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aster_Standar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aster_Standar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~9393935</Template>
  <TotalTime>1637</TotalTime>
  <Words>1133</Words>
  <Application>Microsoft Office PowerPoint</Application>
  <PresentationFormat>Widescreen</PresentationFormat>
  <Paragraphs>201</Paragraphs>
  <Slides>40</Slides>
  <Notes>7</Notes>
  <HiddenSlides>2</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Wingdings</vt:lpstr>
      <vt:lpstr>DPZ</vt:lpstr>
      <vt:lpstr>High-resolution imaging of skin deformation shows that afferents from human fingertips signal slip onset</vt:lpstr>
      <vt:lpstr>Why this paper for this group?</vt:lpstr>
      <vt:lpstr>Tactile afferents: a review</vt:lpstr>
      <vt:lpstr>Tactile afferents: a review</vt:lpstr>
      <vt:lpstr>Normal perturbations are the typical context studied</vt:lpstr>
      <vt:lpstr>During movement, tangential perturbations are important</vt:lpstr>
      <vt:lpstr>Setup at a glance</vt:lpstr>
      <vt:lpstr>Stimulus: a smooth, tangentially-shifting plane with a camera imaging from underneath</vt:lpstr>
      <vt:lpstr>Image processing technique to compute tangential strains and contact area</vt:lpstr>
      <vt:lpstr>Image processing technique to compute tangential strains and contact area</vt:lpstr>
      <vt:lpstr>What the experiment looks like in motion: example FA-1 unit</vt:lpstr>
      <vt:lpstr>What the experiment looks like in motion: example SA-1 unit</vt:lpstr>
      <vt:lpstr>Example FA-1 and SA-1 unit data</vt:lpstr>
      <vt:lpstr>Example FA-1 and SA-1 unit data</vt:lpstr>
      <vt:lpstr>Example FA-1 and SA-1 unit data</vt:lpstr>
      <vt:lpstr>Example FA-1 and SA-1 unit data</vt:lpstr>
      <vt:lpstr>Example FA-1 and SA-1 unit data</vt:lpstr>
      <vt:lpstr>Global stimulus preferences</vt:lpstr>
      <vt:lpstr>Global stimulus preferences</vt:lpstr>
      <vt:lpstr>Global stimulus preferences</vt:lpstr>
      <vt:lpstr>Global stimulus preferences</vt:lpstr>
      <vt:lpstr>Global stimulus preferences</vt:lpstr>
      <vt:lpstr>Global stimulus preferences</vt:lpstr>
      <vt:lpstr>Local strains explain responses to different friction</vt:lpstr>
      <vt:lpstr>Local strains explain responses to different friction</vt:lpstr>
      <vt:lpstr>Local strains explain responses to different friction (reversed stimulus)</vt:lpstr>
      <vt:lpstr>Local strains explain responses to different friction (reversed stimulus)</vt:lpstr>
      <vt:lpstr>Spike-triggered averages suggest FA1 afferents are the most sensitive class</vt:lpstr>
      <vt:lpstr>Spike-triggered averages suggest FA1 afferents are the most sensitive class</vt:lpstr>
      <vt:lpstr>Spike-triggered averages suggest FA1 afferents are the most sensitive class</vt:lpstr>
      <vt:lpstr>Spike-triggered averages suggest FA1 afferents are the most sensitive class</vt:lpstr>
      <vt:lpstr>Supplement: cross-validated R2 heatmaps</vt:lpstr>
      <vt:lpstr>FA1 afferents specifically prefer compressive strains</vt:lpstr>
      <vt:lpstr>FA1 afferents preferentially respond to oriented, compressive strains</vt:lpstr>
      <vt:lpstr>FA1 afferents preferentially respond to oriented, compressive strains</vt:lpstr>
      <vt:lpstr>Possible (but not yet significant) relationship to fingerprint ridge orientation?</vt:lpstr>
      <vt:lpstr>Conclusions</vt:lpstr>
      <vt:lpstr>Critiques</vt:lpstr>
      <vt:lpstr>Credit where it’s due</vt:lpstr>
      <vt:lpstr>So... what can WE take away from this?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GlaweM</dc:creator>
  <cp:lastModifiedBy>James Goodman</cp:lastModifiedBy>
  <cp:revision>62</cp:revision>
  <dcterms:created xsi:type="dcterms:W3CDTF">2012-10-16T10:22:04Z</dcterms:created>
  <dcterms:modified xsi:type="dcterms:W3CDTF">2021-05-11T13:53:53Z</dcterms:modified>
</cp:coreProperties>
</file>